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75" r:id="rId5"/>
    <p:sldId id="307" r:id="rId6"/>
    <p:sldId id="277" r:id="rId7"/>
    <p:sldId id="308" r:id="rId8"/>
    <p:sldId id="278" r:id="rId9"/>
    <p:sldId id="301" r:id="rId10"/>
    <p:sldId id="279" r:id="rId11"/>
    <p:sldId id="266" r:id="rId12"/>
    <p:sldId id="305" r:id="rId13"/>
    <p:sldId id="306" r:id="rId14"/>
    <p:sldId id="309" r:id="rId15"/>
    <p:sldId id="310" r:id="rId16"/>
    <p:sldId id="288" r:id="rId17"/>
    <p:sldId id="283" r:id="rId18"/>
    <p:sldId id="282" r:id="rId19"/>
    <p:sldId id="281" r:id="rId20"/>
  </p:sldIdLst>
  <p:sldSz cx="12192000" cy="6858000"/>
  <p:notesSz cx="6735445" cy="9869170"/>
  <p:embeddedFontLst>
    <p:embeddedFont>
      <p:font typeface="Montserrat Medium" panose="00000600000000000000"/>
      <p:regular r:id="rId24"/>
    </p:embeddedFon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Raleway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49BC0"/>
    <a:srgbClr val="FFFFFF"/>
    <a:srgbClr val="00B050"/>
    <a:srgbClr val="0070C0"/>
    <a:srgbClr val="729ACA"/>
    <a:srgbClr val="0A78BE"/>
    <a:srgbClr val="3BB54A"/>
    <a:srgbClr val="DEE82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221E032-59F2-4959-98B5-A91C0A283553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7E7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5" autoAdjust="0"/>
  </p:normalViewPr>
  <p:slideViewPr>
    <p:cSldViewPr snapToGrid="0" showGuides="1">
      <p:cViewPr varScale="1">
        <p:scale>
          <a:sx n="107" d="100"/>
          <a:sy n="107" d="100"/>
        </p:scale>
        <p:origin x="714" y="102"/>
      </p:cViewPr>
      <p:guideLst>
        <p:guide orient="horz" pos="215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14.fntdata"/><Relationship Id="rId36" Type="http://schemas.openxmlformats.org/officeDocument/2006/relationships/font" Target="fonts/font13.fntdata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Sheet1!$P$4:$S$4</c:f>
              <c:strCache>
                <c:ptCount val="4"/>
                <c:pt idx="0">
                  <c:v>PU</c:v>
                </c:pt>
                <c:pt idx="1">
                  <c:v>BPU</c:v>
                </c:pt>
                <c:pt idx="2">
                  <c:v>JAKON</c:v>
                </c:pt>
                <c:pt idx="3">
                  <c:v>TOTAL</c:v>
                </c:pt>
              </c:strCache>
            </c:strRef>
          </c:cat>
          <c:val>
            <c:numRef>
              <c:f>Sheet1!$P$5:$S$5</c:f>
              <c:numCache>
                <c:formatCode>_-* #,##0_-;\-* #,##0_-;_-* "-"??_-;_-@_-</c:formatCode>
                <c:ptCount val="4"/>
                <c:pt idx="0">
                  <c:v>101816</c:v>
                </c:pt>
                <c:pt idx="1">
                  <c:v>58113</c:v>
                </c:pt>
                <c:pt idx="2">
                  <c:v>54659</c:v>
                </c:pt>
                <c:pt idx="3">
                  <c:v>214588</c:v>
                </c:pt>
              </c:numCache>
            </c:numRef>
          </c:val>
        </c:ser>
        <c:ser>
          <c:idx val="1"/>
          <c:order val="1"/>
          <c:tx>
            <c:strRef>
              <c:f>Sheet1!$O$6</c:f>
              <c:strCache>
                <c:ptCount val="1"/>
                <c:pt idx="0">
                  <c:v>Juli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Sheet1!$P$4:$S$4</c:f>
              <c:strCache>
                <c:ptCount val="4"/>
                <c:pt idx="0">
                  <c:v>PU</c:v>
                </c:pt>
                <c:pt idx="1">
                  <c:v>BPU</c:v>
                </c:pt>
                <c:pt idx="2">
                  <c:v>JAKON</c:v>
                </c:pt>
                <c:pt idx="3">
                  <c:v>TOTAL</c:v>
                </c:pt>
              </c:strCache>
            </c:strRef>
          </c:cat>
          <c:val>
            <c:numRef>
              <c:f>Sheet1!$P$6:$S$6</c:f>
              <c:numCache>
                <c:formatCode>_-* #,##0_-;\-* #,##0_-;_-* "-"??_-;_-@_-</c:formatCode>
                <c:ptCount val="4"/>
                <c:pt idx="0">
                  <c:v>56434</c:v>
                </c:pt>
                <c:pt idx="1">
                  <c:v>29717</c:v>
                </c:pt>
                <c:pt idx="2">
                  <c:v>12600</c:v>
                </c:pt>
                <c:pt idx="3">
                  <c:v>98751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262911"/>
        <c:axId val="106264831"/>
      </c:barChart>
      <c:catAx>
        <c:axId val="10626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6264831"/>
        <c:crosses val="autoZero"/>
        <c:auto val="1"/>
        <c:lblAlgn val="ctr"/>
        <c:lblOffset val="100"/>
        <c:noMultiLvlLbl val="0"/>
      </c:catAx>
      <c:valAx>
        <c:axId val="10626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626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254bdb4-49e8-43ee-bf49-873ed1fd30cc}"/>
      </c:ext>
    </c:extLst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83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20" y="0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4993"/>
            <a:ext cx="2918883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5987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</a:fld>
            <a:endParaRPr lang="en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5987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2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800" lvl="2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400" lvl="3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8000" lvl="4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600" lvl="5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200" lvl="6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800" lvl="7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400" lvl="8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 hasCustomPrompt="1"/>
          </p:nvPr>
        </p:nvSpPr>
        <p:spPr>
          <a:xfrm>
            <a:off x="950967" y="2637967"/>
            <a:ext cx="3822800" cy="1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6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950967" y="4264033"/>
            <a:ext cx="3085600" cy="8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" name="Google Shape;20;p13"/>
          <p:cNvSpPr>
            <a:spLocks noGrp="1"/>
          </p:cNvSpPr>
          <p:nvPr>
            <p:ph type="pic" idx="2"/>
          </p:nvPr>
        </p:nvSpPr>
        <p:spPr>
          <a:xfrm>
            <a:off x="6167033" y="-3633"/>
            <a:ext cx="6024800" cy="19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3"/>
          <p:cNvSpPr>
            <a:spLocks noGrp="1"/>
          </p:cNvSpPr>
          <p:nvPr>
            <p:ph type="pic" idx="3"/>
          </p:nvPr>
        </p:nvSpPr>
        <p:spPr>
          <a:xfrm>
            <a:off x="6839625" y="2371767"/>
            <a:ext cx="2904000" cy="26476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3"/>
          <p:cNvSpPr>
            <a:spLocks noGrp="1"/>
          </p:cNvSpPr>
          <p:nvPr>
            <p:ph type="pic" idx="4"/>
          </p:nvPr>
        </p:nvSpPr>
        <p:spPr>
          <a:xfrm>
            <a:off x="6491033" y="5121233"/>
            <a:ext cx="5700800" cy="17404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3"/>
          <p:cNvSpPr>
            <a:spLocks noGrp="1"/>
          </p:cNvSpPr>
          <p:nvPr>
            <p:ph type="pic" idx="5"/>
          </p:nvPr>
        </p:nvSpPr>
        <p:spPr>
          <a:xfrm>
            <a:off x="9852411" y="2048133"/>
            <a:ext cx="2339600" cy="26476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3"/>
          <p:cNvSpPr/>
          <p:nvPr/>
        </p:nvSpPr>
        <p:spPr>
          <a:xfrm>
            <a:off x="0" y="2167"/>
            <a:ext cx="2191600" cy="2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Proxima Nova" panose="020B0604020202020204"/>
              <a:ea typeface="Proxima Nova" panose="020B0604020202020204"/>
              <a:cs typeface="Proxima Nova" panose="020B0604020202020204"/>
              <a:sym typeface="Proxima Nova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" name="Google Shape;10;p12"/>
          <p:cNvSpPr txBox="1">
            <a:spLocks noGrp="1"/>
          </p:cNvSpPr>
          <p:nvPr>
            <p:ph type="subTitle" idx="1"/>
          </p:nvPr>
        </p:nvSpPr>
        <p:spPr>
          <a:xfrm>
            <a:off x="7536633" y="3635400"/>
            <a:ext cx="3501200" cy="1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" name="Google Shape;11;p12"/>
          <p:cNvSpPr txBox="1">
            <a:spLocks noGrp="1"/>
          </p:cNvSpPr>
          <p:nvPr>
            <p:ph type="subTitle" idx="2"/>
          </p:nvPr>
        </p:nvSpPr>
        <p:spPr>
          <a:xfrm>
            <a:off x="2696867" y="3635400"/>
            <a:ext cx="3501200" cy="1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" name="Google Shape;12;p12"/>
          <p:cNvSpPr txBox="1">
            <a:spLocks noGrp="1"/>
          </p:cNvSpPr>
          <p:nvPr>
            <p:ph type="subTitle" idx="3"/>
          </p:nvPr>
        </p:nvSpPr>
        <p:spPr>
          <a:xfrm>
            <a:off x="2696867" y="3150233"/>
            <a:ext cx="35012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ed Hat Display" panose="020B0604020202020204"/>
                <a:ea typeface="Red Hat Display" panose="020B0604020202020204"/>
                <a:cs typeface="Red Hat Display" panose="020B0604020202020204"/>
                <a:sym typeface="Red Hat Display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" name="Google Shape;13;p12"/>
          <p:cNvSpPr txBox="1">
            <a:spLocks noGrp="1"/>
          </p:cNvSpPr>
          <p:nvPr>
            <p:ph type="subTitle" idx="4"/>
          </p:nvPr>
        </p:nvSpPr>
        <p:spPr>
          <a:xfrm>
            <a:off x="7536635" y="3150233"/>
            <a:ext cx="35012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ed Hat Display" panose="020B0604020202020204"/>
                <a:ea typeface="Red Hat Display" panose="020B0604020202020204"/>
                <a:cs typeface="Red Hat Display" panose="020B0604020202020204"/>
                <a:sym typeface="Red Hat Display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" name="Google Shape;14;p12"/>
          <p:cNvSpPr>
            <a:spLocks noGrp="1"/>
          </p:cNvSpPr>
          <p:nvPr>
            <p:ph type="pic" idx="5"/>
          </p:nvPr>
        </p:nvSpPr>
        <p:spPr>
          <a:xfrm>
            <a:off x="0" y="1968349"/>
            <a:ext cx="1546000" cy="23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2"/>
          <p:cNvSpPr>
            <a:spLocks noGrp="1"/>
          </p:cNvSpPr>
          <p:nvPr>
            <p:ph type="pic" idx="6"/>
          </p:nvPr>
        </p:nvSpPr>
        <p:spPr>
          <a:xfrm>
            <a:off x="0" y="4787933"/>
            <a:ext cx="2172000" cy="20700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2"/>
          <p:cNvSpPr/>
          <p:nvPr/>
        </p:nvSpPr>
        <p:spPr>
          <a:xfrm>
            <a:off x="0" y="0"/>
            <a:ext cx="2341200" cy="2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Proxima Nova" panose="020B0604020202020204"/>
              <a:ea typeface="Proxima Nova" panose="020B0604020202020204"/>
              <a:cs typeface="Proxima Nova" panose="020B0604020202020204"/>
              <a:sym typeface="Proxima Nova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-3" y="1"/>
            <a:ext cx="121920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3"/>
          <a:srcRect l="31421"/>
          <a:stretch>
            <a:fillRect/>
          </a:stretch>
        </p:blipFill>
        <p:spPr>
          <a:xfrm>
            <a:off x="6748500" y="5636899"/>
            <a:ext cx="4377069" cy="113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481501" y="4256367"/>
            <a:ext cx="2921967" cy="291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8"/>
          <p:cNvPicPr preferRelativeResize="0"/>
          <p:nvPr/>
        </p:nvPicPr>
        <p:blipFill rotWithShape="1">
          <a:blip r:embed="rId5"/>
          <a:srcRect b="37820"/>
          <a:stretch>
            <a:fillRect/>
          </a:stretch>
        </p:blipFill>
        <p:spPr>
          <a:xfrm>
            <a:off x="9680501" y="17167"/>
            <a:ext cx="2400700" cy="6284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6814000" y="2363800"/>
            <a:ext cx="4454400" cy="1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aleway"/>
              <a:buNone/>
              <a:defRPr sz="3465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Medium" panose="00000600000000000000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3311692" y="129034"/>
            <a:ext cx="8270709" cy="70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3311692" y="129034"/>
            <a:ext cx="8270709" cy="70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 panose="00000600000000000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69" name="Google Shape;69;p2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0" name="Google Shape;70;p2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71" name="Google Shape;71;p2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3311692" y="129034"/>
            <a:ext cx="8270709" cy="70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Medium" panose="00000600000000000000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3" name="Google Shape;83;p2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Medium" panose="00000600000000000000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3311692" y="129034"/>
            <a:ext cx="8270709" cy="70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1"/>
          <p:cNvSpPr/>
          <p:nvPr/>
        </p:nvSpPr>
        <p:spPr>
          <a:xfrm>
            <a:off x="0" y="6356353"/>
            <a:ext cx="12192000" cy="5016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/>
          <p:nvPr/>
        </p:nvSpPr>
        <p:spPr>
          <a:xfrm>
            <a:off x="0" y="6356353"/>
            <a:ext cx="12192000" cy="5016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 rot="5400000">
            <a:off x="7285039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3311692" y="129034"/>
            <a:ext cx="8270709" cy="70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 panose="00000600000000000000"/>
              <a:buNone/>
              <a:defRPr sz="3200" b="0" i="0" u="none" strike="noStrike" cap="none">
                <a:solidFill>
                  <a:schemeClr val="dk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9299872" y="645333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9pPr>
          </a:lstStyle>
          <a:p>
            <a:fld id="{00000000-1234-1234-1234-123412341234}" type="slidenum">
              <a:rPr lang="en-ID" smtClean="0"/>
            </a:fld>
            <a:endParaRPr lang="en-ID"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9163877" y="28848"/>
            <a:ext cx="2260715" cy="9518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t="13324"/>
          <a:stretch>
            <a:fillRect/>
          </a:stretch>
        </p:blipFill>
        <p:spPr>
          <a:xfrm>
            <a:off x="59" y="-302"/>
            <a:ext cx="12200831" cy="6877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90" y="274320"/>
            <a:ext cx="1677670" cy="588010"/>
          </a:xfrm>
          <a:prstGeom prst="rect">
            <a:avLst/>
          </a:prstGeom>
        </p:spPr>
      </p:pic>
      <p:sp>
        <p:nvSpPr>
          <p:cNvPr id="5" name="Google Shape;221;p12"/>
          <p:cNvSpPr txBox="1"/>
          <p:nvPr/>
        </p:nvSpPr>
        <p:spPr>
          <a:xfrm>
            <a:off x="1619250" y="2169160"/>
            <a:ext cx="8944610" cy="18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sz="40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Penyelenggaraan Program Jaminan Sosial Ketenagakerjaan</a:t>
            </a:r>
            <a:endParaRPr lang="en-US" sz="40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2700" lvl="0" algn="ctr">
              <a:buSzPts val="2000"/>
            </a:pPr>
            <a:r>
              <a:rPr lang="en-US" sz="40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di Provinsi Papua Tengah</a:t>
            </a:r>
            <a:endParaRPr lang="en-US" sz="40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221;p12"/>
          <p:cNvSpPr txBox="1"/>
          <p:nvPr/>
        </p:nvSpPr>
        <p:spPr>
          <a:xfrm>
            <a:off x="1628140" y="4237355"/>
            <a:ext cx="8944610" cy="25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sz="16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Nabire, 15 Agustus 2025</a:t>
            </a:r>
            <a:endParaRPr lang="en-US" sz="1600" b="1" dirty="0">
              <a:solidFill>
                <a:srgbClr val="00B05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7535" y="274321"/>
            <a:ext cx="693193" cy="840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8"/>
          <p:cNvGraphicFramePr/>
          <p:nvPr/>
        </p:nvGraphicFramePr>
        <p:xfrm>
          <a:off x="1120775" y="1781175"/>
          <a:ext cx="6844665" cy="38360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4360"/>
                <a:gridCol w="2716530"/>
                <a:gridCol w="1731645"/>
                <a:gridCol w="180213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Tsukushi B Round Gothic Bold" panose="02020400000000000000" charset="-128"/>
                          <a:ea typeface="Tsukushi B Round Gothic Bold" panose="02020400000000000000" charset="-128"/>
                        </a:rPr>
                        <a:t>NO.</a:t>
                      </a:r>
                      <a:endParaRPr lang="en-US" sz="1600" b="1" u="none" strike="noStrike" cap="none" dirty="0">
                        <a:latin typeface="Tsukushi B Round Gothic Bold" panose="02020400000000000000" charset="-128"/>
                        <a:ea typeface="Tsukushi B Round Gothic Bold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Tsukushi B Round Gothic Bold" panose="02020400000000000000" charset="-128"/>
                          <a:ea typeface="Tsukushi B Round Gothic Bold" panose="02020400000000000000" charset="-128"/>
                        </a:rPr>
                        <a:t>NAMA DAERAH</a:t>
                      </a:r>
                      <a:endParaRPr lang="en-US" sz="1600" b="1" u="none" strike="noStrike" cap="none" dirty="0">
                        <a:latin typeface="Tsukushi B Round Gothic Bold" panose="02020400000000000000" charset="-128"/>
                        <a:ea typeface="Tsukushi B Round Gothic Bold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Tsukushi B Round Gothic Bold" panose="02020400000000000000" charset="-128"/>
                          <a:ea typeface="Tsukushi B Round Gothic Bold" panose="02020400000000000000" charset="-128"/>
                        </a:rPr>
                        <a:t>TAHUN 2024</a:t>
                      </a:r>
                      <a:endParaRPr lang="en-US" sz="1600" b="1" u="none" strike="noStrike" cap="none" dirty="0">
                        <a:latin typeface="Tsukushi B Round Gothic Bold" panose="02020400000000000000" charset="-128"/>
                        <a:ea typeface="Tsukushi B Round Gothic Bold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Tsukushi B Round Gothic Bold" panose="02020400000000000000" charset="-128"/>
                          <a:ea typeface="Tsukushi B Round Gothic Bold" panose="02020400000000000000" charset="-128"/>
                        </a:rPr>
                        <a:t>TAHUN 2025</a:t>
                      </a:r>
                      <a:endParaRPr lang="en-US" sz="1600" b="1" u="none" strike="noStrike" cap="none" dirty="0">
                        <a:latin typeface="Tsukushi B Round Gothic Bold" panose="02020400000000000000" charset="-128"/>
                        <a:ea typeface="Tsukushi B Round Gothic Bold" panose="02020400000000000000" charset="-128"/>
                      </a:endParaRPr>
                    </a:p>
                  </a:txBody>
                  <a:tcPr marL="121933" marR="121933" marT="60967" marB="60967"/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1</a:t>
                      </a:r>
                      <a:endParaRPr lang="en-US" sz="1400" u="none" strike="noStrike" cap="none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PROVINSI PAPUA TENGAH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23.785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23.000 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00B0F0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2</a:t>
                      </a:r>
                      <a:endParaRPr lang="en-US" sz="1400" u="none" strike="noStrike" cap="none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NABIRE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 0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4.625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00B0F0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3</a:t>
                      </a:r>
                      <a:endParaRPr lang="en-US" sz="1400" u="none" strike="noStrike" cap="none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MIMIKA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8.500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20.000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00B0F0"/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4</a:t>
                      </a:r>
                      <a:endParaRPr lang="en-US" sz="1400" u="none" strike="noStrike" cap="none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PANIAI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0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2.000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00B0F0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5</a:t>
                      </a:r>
                      <a:endParaRPr lang="en-US" sz="1400" u="none" strike="noStrike" cap="none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DEIYAI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2.000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2.000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00B0F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6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DOGIYAI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 </a:t>
                      </a: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3.280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4.280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rgbClr val="00B0F0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7</a:t>
                      </a:r>
                      <a:endParaRPr lang="en-US" sz="1400" u="none" strike="noStrike" cap="none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INTAN JAYA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0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8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PUNCAK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0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9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PUNCAK JAYA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0</a:t>
                      </a:r>
                      <a:endParaRPr lang="en-US" sz="1400" u="none" strike="noStrike" cap="none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0</a:t>
                      </a:r>
                      <a:endParaRPr lang="en-US" sz="1400" u="none" strike="noStrike" cap="none" dirty="0">
                        <a:solidFill>
                          <a:schemeClr val="tx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121933" marR="121933" marT="60967" marB="6096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2" name="Google Shape;162;p8"/>
          <p:cNvSpPr/>
          <p:nvPr/>
        </p:nvSpPr>
        <p:spPr>
          <a:xfrm>
            <a:off x="1487805" y="206375"/>
            <a:ext cx="85166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Komitmen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Perlindungan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Pekerja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Rentan</a:t>
            </a:r>
            <a:endParaRPr lang="en-US" sz="2000" b="1" u="sng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</a:endParaRPr>
          </a:p>
          <a:p>
            <a:pPr algn="ctr"/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Jaminan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Sosial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Tenaga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Kerja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Pemerintah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 Daerah</a:t>
            </a:r>
            <a:endParaRPr lang="en-US" sz="2000" b="1" u="sng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</a:endParaRPr>
          </a:p>
          <a:p>
            <a:pPr algn="ctr"/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</a:rPr>
              <a:t>Se - Papua Tengah 2025</a:t>
            </a:r>
            <a:endParaRPr sz="2000" b="1" u="sng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82330" y="2702560"/>
          <a:ext cx="693420" cy="878205"/>
        </p:xfrm>
        <a:graphic>
          <a:graphicData uri="http://schemas.openxmlformats.org/drawingml/2006/table">
            <a:tbl>
              <a:tblPr firstRow="1" bandRow="1"/>
              <a:tblGrid>
                <a:gridCol w="693420"/>
              </a:tblGrid>
              <a:tr h="29273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4970" y="3280410"/>
            <a:ext cx="2209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Belum</a:t>
            </a:r>
            <a:r>
              <a:rPr lang="en-US" sz="1200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sz="1200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Terdaftar</a:t>
            </a:r>
            <a:r>
              <a:rPr lang="en-US" sz="1200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sz="1200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dan</a:t>
            </a:r>
            <a:r>
              <a:rPr lang="en-US" sz="1200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sz="1200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Teranggarkan</a:t>
            </a:r>
            <a:endParaRPr lang="en-US" sz="1200" dirty="0" err="1">
              <a:latin typeface="Tsukushi B Round Gothic Regular" panose="02020400000000000000" charset="-128"/>
              <a:ea typeface="Tsukushi B Round Gothic Regular" panose="02020400000000000000" charset="-128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TA 2025</a:t>
            </a:r>
            <a:endParaRPr lang="en-US" sz="1200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0" y="12065"/>
            <a:ext cx="2209165" cy="6489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1043495" y="206376"/>
            <a:ext cx="693193" cy="840104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8401684" y="2372903"/>
            <a:ext cx="289560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Keterangan :</a:t>
            </a:r>
            <a:endParaRPr lang="en-US" sz="1200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9288779" y="2699928"/>
            <a:ext cx="289560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Sudah Realisasi 2024</a:t>
            </a:r>
            <a:endParaRPr lang="en-US" sz="1200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9288779" y="2987583"/>
            <a:ext cx="289560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Teranggarkan APBD 2025</a:t>
            </a:r>
            <a:endParaRPr lang="en-US" sz="1200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8482330" y="3289935"/>
            <a:ext cx="693420" cy="61150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D" smtClean="0"/>
            </a:fld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99575" y="224155"/>
            <a:ext cx="2600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HANDOUT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" y="224155"/>
            <a:ext cx="2065655" cy="869950"/>
          </a:xfrm>
          <a:prstGeom prst="rect">
            <a:avLst/>
          </a:prstGeom>
        </p:spPr>
      </p:pic>
      <p:sp>
        <p:nvSpPr>
          <p:cNvPr id="10" name="Google Shape;162;p8"/>
          <p:cNvSpPr/>
          <p:nvPr/>
        </p:nvSpPr>
        <p:spPr>
          <a:xfrm>
            <a:off x="1546256" y="1342957"/>
            <a:ext cx="9176016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Komitmen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Perlindungan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Pekerja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Rentan</a:t>
            </a:r>
            <a:endParaRPr lang="en-US" sz="2000" b="1" u="sng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pPr algn="ctr"/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Jaminan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Sosial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Tenaga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Kerja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Pemerintah</a:t>
            </a:r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Daerah</a:t>
            </a:r>
            <a:endParaRPr lang="en-US" sz="2000" b="1" u="sng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Se - Papua Tengah 2025</a:t>
            </a:r>
            <a:endParaRPr lang="en-US" sz="2000" b="1" u="sng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</p:txBody>
      </p:sp>
      <p:sp>
        <p:nvSpPr>
          <p:cNvPr id="11" name="Google Shape;162;p8"/>
          <p:cNvSpPr/>
          <p:nvPr/>
        </p:nvSpPr>
        <p:spPr>
          <a:xfrm>
            <a:off x="789940" y="2810510"/>
            <a:ext cx="4858385" cy="67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Perhitungan</a:t>
            </a:r>
            <a:endParaRPr lang="en-US" sz="1800" b="1" dirty="0">
              <a:solidFill>
                <a:srgbClr val="0070C0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r>
              <a:rPr lang="en-US" sz="1800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Iuran</a:t>
            </a:r>
            <a:r>
              <a:rPr lang="en-US" sz="1800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Pekerja</a:t>
            </a:r>
            <a:r>
              <a:rPr lang="en-US" sz="1800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Rentan</a:t>
            </a:r>
            <a:r>
              <a:rPr lang="en-US" sz="1800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Per Orang/</a:t>
            </a:r>
            <a:r>
              <a:rPr lang="en-US" sz="1800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Bulan</a:t>
            </a:r>
            <a:r>
              <a:rPr lang="en-US" sz="1800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:</a:t>
            </a:r>
            <a:endParaRPr lang="en-US" sz="1800" b="1" dirty="0">
              <a:solidFill>
                <a:srgbClr val="0070C0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</p:txBody>
      </p:sp>
      <p:sp>
        <p:nvSpPr>
          <p:cNvPr id="13" name="Google Shape;162;p8"/>
          <p:cNvSpPr/>
          <p:nvPr/>
        </p:nvSpPr>
        <p:spPr>
          <a:xfrm>
            <a:off x="789940" y="3432175"/>
            <a:ext cx="5303520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l"/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</a:t>
            </a:r>
            <a:r>
              <a:rPr lang="en-US" sz="16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16.800,-</a:t>
            </a:r>
            <a:endParaRPr lang="en-US" sz="1600" b="1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</p:txBody>
      </p:sp>
      <p:sp>
        <p:nvSpPr>
          <p:cNvPr id="14" name="Google Shape;162;p8"/>
          <p:cNvSpPr/>
          <p:nvPr/>
        </p:nvSpPr>
        <p:spPr>
          <a:xfrm>
            <a:off x="789940" y="4187825"/>
            <a:ext cx="6055995" cy="67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800" b="1" dirty="0" err="1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Perhitungan</a:t>
            </a:r>
            <a:r>
              <a:rPr lang="en-US" sz="1800" b="1" dirty="0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endParaRPr lang="en-US" sz="1800" b="1" dirty="0">
              <a:solidFill>
                <a:srgbClr val="3BB54A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r>
              <a:rPr lang="en-US" sz="1800" b="1" dirty="0" err="1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Iuran</a:t>
            </a:r>
            <a:r>
              <a:rPr lang="en-US" sz="1800" b="1" dirty="0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Pekerja</a:t>
            </a:r>
            <a:r>
              <a:rPr lang="en-US" sz="1800" b="1" dirty="0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Rentan</a:t>
            </a:r>
            <a:r>
              <a:rPr lang="en-US" sz="1800" b="1" dirty="0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Per Orang/</a:t>
            </a:r>
            <a:r>
              <a:rPr lang="en-US" sz="1800" b="1" dirty="0" err="1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Tahun</a:t>
            </a:r>
            <a:r>
              <a:rPr lang="en-US" sz="1800" b="1" dirty="0">
                <a:solidFill>
                  <a:srgbClr val="3BB54A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:</a:t>
            </a:r>
            <a:endParaRPr lang="en-US" sz="1800" b="1" dirty="0">
              <a:solidFill>
                <a:srgbClr val="3BB54A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</p:txBody>
      </p:sp>
      <p:sp>
        <p:nvSpPr>
          <p:cNvPr id="15" name="Google Shape;162;p8"/>
          <p:cNvSpPr/>
          <p:nvPr/>
        </p:nvSpPr>
        <p:spPr>
          <a:xfrm>
            <a:off x="789940" y="4792980"/>
            <a:ext cx="667829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l"/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</a:t>
            </a:r>
            <a:r>
              <a:rPr lang="en-US" sz="16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16.800,- x 12 </a:t>
            </a:r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Bulan</a:t>
            </a:r>
            <a:r>
              <a:rPr lang="en-US" sz="16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</a:t>
            </a:r>
            <a:r>
              <a:rPr lang="en-US" sz="16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201.600,-</a:t>
            </a:r>
            <a:endParaRPr lang="en-US" sz="1600" b="1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</p:txBody>
      </p:sp>
      <p:sp>
        <p:nvSpPr>
          <p:cNvPr id="16" name="Google Shape;162;p8"/>
          <p:cNvSpPr/>
          <p:nvPr/>
        </p:nvSpPr>
        <p:spPr>
          <a:xfrm>
            <a:off x="6200140" y="2802890"/>
            <a:ext cx="5701030" cy="2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Ilustrasi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Perhitungan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Iuran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Pekerja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Rentan</a:t>
            </a:r>
            <a:endParaRPr lang="en-US" sz="1800" dirty="0">
              <a:solidFill>
                <a:srgbClr val="0A78BE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Sesuai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Komitmen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Perlindungan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Pekerja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Rentan</a:t>
            </a:r>
            <a:endParaRPr lang="en-US" sz="1800" dirty="0">
              <a:solidFill>
                <a:srgbClr val="0A78BE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Pemerintah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Provinsi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Papua Tengah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Tahun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2025</a:t>
            </a:r>
            <a:endParaRPr lang="en-US" sz="1800" dirty="0">
              <a:solidFill>
                <a:srgbClr val="0A78BE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Melalui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APBD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Provinsi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Tahun</a:t>
            </a:r>
            <a:r>
              <a:rPr lang="en-US" sz="1800" dirty="0">
                <a:solidFill>
                  <a:srgbClr val="0A78BE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2025</a:t>
            </a:r>
            <a:endParaRPr lang="en-US" sz="1800" dirty="0">
              <a:solidFill>
                <a:srgbClr val="0A78BE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pPr algn="just"/>
            <a:endParaRPr lang="en-US" sz="1800" dirty="0">
              <a:solidFill>
                <a:srgbClr val="0A78BE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800" dirty="0" err="1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Sebanyak</a:t>
            </a:r>
            <a:r>
              <a:rPr lang="en-US" sz="1800" dirty="0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23.000 </a:t>
            </a:r>
            <a:r>
              <a:rPr lang="en-US" sz="1800" dirty="0" err="1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Pekerja</a:t>
            </a:r>
            <a:r>
              <a:rPr lang="en-US" sz="1800" dirty="0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Rentan</a:t>
            </a:r>
            <a:endParaRPr lang="en-US" sz="1800" dirty="0">
              <a:solidFill>
                <a:srgbClr val="00B05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Masa </a:t>
            </a:r>
            <a:r>
              <a:rPr lang="en-US" sz="1800" dirty="0" err="1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Perlindungan</a:t>
            </a:r>
            <a:r>
              <a:rPr lang="en-US" sz="1800" dirty="0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12 </a:t>
            </a:r>
            <a:r>
              <a:rPr lang="en-US" sz="1800" dirty="0" err="1">
                <a:solidFill>
                  <a:srgbClr val="00B05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Bulan</a:t>
            </a:r>
            <a:endParaRPr lang="en-US" sz="1800" dirty="0">
              <a:solidFill>
                <a:srgbClr val="00B05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</p:txBody>
      </p:sp>
      <p:sp>
        <p:nvSpPr>
          <p:cNvPr id="17" name="Google Shape;162;p8"/>
          <p:cNvSpPr/>
          <p:nvPr/>
        </p:nvSpPr>
        <p:spPr>
          <a:xfrm>
            <a:off x="6200140" y="4820285"/>
            <a:ext cx="5544185" cy="67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</a:t>
            </a:r>
            <a:r>
              <a:rPr lang="en-US" sz="16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16.800,- x 23.000 </a:t>
            </a:r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Pekerja</a:t>
            </a:r>
            <a:r>
              <a:rPr lang="en-US" sz="16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Rentan</a:t>
            </a:r>
            <a:r>
              <a:rPr lang="en-US" sz="16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x 12 </a:t>
            </a:r>
            <a:r>
              <a:rPr lang="en-US" sz="16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Bulan</a:t>
            </a:r>
            <a:endParaRPr lang="en-US" sz="1600" b="1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20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Total </a:t>
            </a:r>
            <a:r>
              <a:rPr lang="en-US" sz="2000" b="1" dirty="0" err="1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</a:t>
            </a:r>
            <a:r>
              <a:rPr lang="en-US" sz="2000" b="1" dirty="0">
                <a:solidFill>
                  <a:schemeClr val="dk1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4.636.800.000,-</a:t>
            </a:r>
            <a:endParaRPr lang="en-US" sz="2000" b="1" dirty="0">
              <a:solidFill>
                <a:schemeClr val="dk1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16670" y="265431"/>
            <a:ext cx="693193" cy="840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D" smtClean="0"/>
            </a:fld>
            <a:endParaRPr lang="en-ID"/>
          </a:p>
        </p:txBody>
      </p:sp>
      <p:sp>
        <p:nvSpPr>
          <p:cNvPr id="6" name="TextBox 5"/>
          <p:cNvSpPr txBox="1"/>
          <p:nvPr/>
        </p:nvSpPr>
        <p:spPr>
          <a:xfrm>
            <a:off x="487680" y="1203960"/>
            <a:ext cx="639699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Perhitungan</a:t>
            </a:r>
            <a:endParaRPr lang="en-US" sz="1400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Iuran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Tenaga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Kontrak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Honorer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Per Orang/</a:t>
            </a:r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Bulan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: </a:t>
            </a:r>
            <a:endParaRPr lang="en-US" sz="1400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pPr marL="2741930" indent="-2741930"/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Jaminan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Kecelakaan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Kerja	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: 0,24 X 4.285.848 (UMP Papua Tengah 2025)</a:t>
            </a:r>
            <a:endParaRPr lang="en-US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  	: </a:t>
            </a:r>
            <a:r>
              <a:rPr lang="en-US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Rp. 10.286 / </a:t>
            </a:r>
            <a:r>
              <a:rPr lang="en-US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bulan</a:t>
            </a:r>
            <a:endParaRPr lang="en-US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endParaRPr lang="en-US" sz="1400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Jaminan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Kematian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	: 0,3 x 4.285.848 = </a:t>
            </a:r>
            <a:r>
              <a:rPr lang="en-US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Rp. 12.858 / </a:t>
            </a:r>
            <a:r>
              <a:rPr lang="en-US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bulan</a:t>
            </a:r>
            <a:endParaRPr lang="en-US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Iuran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Jaminan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Kecelakaan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Kerja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Jaminan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Kematian</a:t>
            </a:r>
            <a:r>
              <a:rPr lang="en-US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Rp. 23.144 / </a:t>
            </a:r>
            <a:r>
              <a:rPr lang="en-US" b="1" dirty="0" err="1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bulan</a:t>
            </a:r>
            <a:endParaRPr lang="en-US" b="1" dirty="0">
              <a:solidFill>
                <a:srgbClr val="0070C0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 pitchFamily="34" charset="0"/>
            </a:endParaRPr>
          </a:p>
          <a:p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Perhitungan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Iuran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1 Tenaga </a:t>
            </a:r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Kerja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Kontrak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Honorer</a:t>
            </a:r>
            <a:r>
              <a:rPr lang="en-US" sz="1400" dirty="0">
                <a:solidFill>
                  <a:srgbClr val="0070C0"/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Rp. 277.728 / tahun</a:t>
            </a:r>
            <a:endParaRPr lang="en-US" sz="1400" b="1" dirty="0">
              <a:solidFill>
                <a:srgbClr val="0070C0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endParaRPr lang="en-US" sz="1400" b="1" dirty="0">
              <a:solidFill>
                <a:srgbClr val="0070C0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6932930" y="1089660"/>
            <a:ext cx="5259070" cy="24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Ilustrasi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Perhitungan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Iuran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Honorer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/Tenaga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Kontrak</a:t>
            </a:r>
            <a:endParaRPr lang="en-US" sz="1400" b="1" dirty="0" err="1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endParaRPr lang="en-US" sz="1400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Sesuai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Komitmen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Perlindungan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750 Tenaga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Kontrak</a:t>
            </a:r>
            <a:endParaRPr lang="en-US" sz="1400" b="1" dirty="0" err="1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endParaRPr lang="en-US" sz="1400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Pemerintah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Provinsi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Papua Tengah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Tahun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2025</a:t>
            </a:r>
            <a:endParaRPr lang="en-US" sz="1400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endParaRPr lang="en-US" sz="1400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Melalui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APBD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Provinsi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Tahun</a:t>
            </a:r>
            <a:r>
              <a:rPr lang="en-US" sz="1400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2025 Rp. 208.298.000</a:t>
            </a:r>
            <a:endParaRPr lang="en-ID" sz="1400" b="1" dirty="0">
              <a:latin typeface="Tsukushi B Round Gothic Bold" panose="02020400000000000000" charset="-128"/>
              <a:ea typeface="Tsukushi B Round Gothic Bold" panose="0202040000000000000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95" y="2601595"/>
            <a:ext cx="5805170" cy="1654810"/>
          </a:xfrm>
        </p:spPr>
        <p:txBody>
          <a:bodyPr>
            <a:normAutofit/>
          </a:bodyPr>
          <a:lstStyle/>
          <a:p>
            <a:pPr algn="just"/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Ilustrasi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Perhitungan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Iuran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Honorer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/ Tenaga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Kontrak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endParaRPr lang="en-US" sz="1515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Sesuai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Komitmen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Perlindungan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750 Tenaga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Kontrak</a:t>
            </a:r>
            <a:endParaRPr lang="en-US" sz="1515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Pemerintah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Provinsi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Papua Tengah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Tahun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2025</a:t>
            </a:r>
            <a:endParaRPr lang="en-US" sz="1515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pPr algn="just"/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Melalui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APBD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Provinsi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</a:t>
            </a:r>
            <a:r>
              <a:rPr lang="en-US" sz="1515" b="1" dirty="0" err="1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Tahun</a:t>
            </a:r>
            <a:r>
              <a:rPr lang="en-US" sz="1515" b="1" dirty="0">
                <a:solidFill>
                  <a:srgbClr val="0A78BE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 pitchFamily="34" charset="0"/>
              </a:rPr>
              <a:t> 2025 Rp. 208.298.000</a:t>
            </a:r>
            <a:endParaRPr lang="en-US" sz="1515" b="1" dirty="0">
              <a:solidFill>
                <a:srgbClr val="0A78BE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 pitchFamily="34" charset="0"/>
            </a:endParaRPr>
          </a:p>
          <a:p>
            <a:pPr algn="just"/>
            <a:endParaRPr lang="en-ID" sz="1515" dirty="0">
              <a:latin typeface="Tsukushi B Round Gothic Bold" panose="02020400000000000000" charset="-128"/>
              <a:ea typeface="Tsukushi B Round Gothic Bold" panose="0202040000000000000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D" smtClean="0"/>
            </a:fld>
            <a:endParaRPr lang="en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 txBox="1">
            <a:spLocks noGrp="1"/>
          </p:cNvSpPr>
          <p:nvPr>
            <p:ph type="subTitle" idx="1"/>
          </p:nvPr>
        </p:nvSpPr>
        <p:spPr>
          <a:xfrm>
            <a:off x="6852100" y="2236800"/>
            <a:ext cx="4734533" cy="1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GB" dirty="0"/>
              <a:t>Terima</a:t>
            </a:r>
            <a:r>
              <a:rPr lang="en-US" altLang="en-GB" dirty="0"/>
              <a:t> </a:t>
            </a:r>
            <a:r>
              <a:rPr lang="en-GB" dirty="0"/>
              <a:t>kasih</a:t>
            </a:r>
            <a:r>
              <a:rPr lang="en-US" altLang="en-GB" dirty="0"/>
              <a:t>.</a:t>
            </a:r>
            <a:endParaRPr lang="en-US" altLang="en-GB" dirty="0"/>
          </a:p>
        </p:txBody>
      </p:sp>
      <p:sp>
        <p:nvSpPr>
          <p:cNvPr id="303" name="Google Shape;303;p14"/>
          <p:cNvSpPr txBox="1"/>
          <p:nvPr/>
        </p:nvSpPr>
        <p:spPr>
          <a:xfrm>
            <a:off x="11705563" y="6371700"/>
            <a:ext cx="5292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600">
                <a:solidFill>
                  <a:srgbClr val="A5A5A5"/>
                </a:solidFill>
                <a:latin typeface="Raleway"/>
                <a:ea typeface="Raleway"/>
                <a:cs typeface="Raleway"/>
                <a:sym typeface="Raleway"/>
              </a:rPr>
            </a:fld>
            <a:endParaRPr sz="1600">
              <a:solidFill>
                <a:srgbClr val="A5A5A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Alternate Process 64"/>
          <p:cNvSpPr/>
          <p:nvPr/>
        </p:nvSpPr>
        <p:spPr>
          <a:xfrm>
            <a:off x="9310370" y="4446905"/>
            <a:ext cx="2359025" cy="198945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Flowchart: Alternate Process 63"/>
          <p:cNvSpPr/>
          <p:nvPr/>
        </p:nvSpPr>
        <p:spPr>
          <a:xfrm>
            <a:off x="6415405" y="4427220"/>
            <a:ext cx="2359025" cy="198945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3" name="Flowchart: Alternate Process 62"/>
          <p:cNvSpPr/>
          <p:nvPr/>
        </p:nvSpPr>
        <p:spPr>
          <a:xfrm>
            <a:off x="3482975" y="4427220"/>
            <a:ext cx="2359025" cy="223075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Flowchart: Alternate Process 60"/>
          <p:cNvSpPr/>
          <p:nvPr/>
        </p:nvSpPr>
        <p:spPr>
          <a:xfrm>
            <a:off x="9316720" y="3568065"/>
            <a:ext cx="2359025" cy="7169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Flowchart: Alternate Process 59"/>
          <p:cNvSpPr/>
          <p:nvPr/>
        </p:nvSpPr>
        <p:spPr>
          <a:xfrm>
            <a:off x="6405245" y="3568065"/>
            <a:ext cx="2359025" cy="7169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Flowchart: Alternate Process 50"/>
          <p:cNvSpPr/>
          <p:nvPr/>
        </p:nvSpPr>
        <p:spPr>
          <a:xfrm>
            <a:off x="3493770" y="3582670"/>
            <a:ext cx="2359025" cy="7169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Flowchart: Alternate Process 49"/>
          <p:cNvSpPr/>
          <p:nvPr/>
        </p:nvSpPr>
        <p:spPr>
          <a:xfrm>
            <a:off x="572770" y="4438015"/>
            <a:ext cx="2359025" cy="198945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98272" y="1036320"/>
            <a:ext cx="117108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838690" y="1419640"/>
            <a:ext cx="1651505" cy="1651505"/>
            <a:chOff x="599733" y="1415439"/>
            <a:chExt cx="1651505" cy="1651505"/>
          </a:xfrm>
        </p:grpSpPr>
        <p:grpSp>
          <p:nvGrpSpPr>
            <p:cNvPr id="8" name="Group 7"/>
            <p:cNvGrpSpPr/>
            <p:nvPr/>
          </p:nvGrpSpPr>
          <p:grpSpPr>
            <a:xfrm>
              <a:off x="599733" y="1415439"/>
              <a:ext cx="1651505" cy="1651505"/>
              <a:chOff x="1493813" y="1628799"/>
              <a:chExt cx="1651505" cy="1651505"/>
            </a:xfrm>
          </p:grpSpPr>
          <p:sp>
            <p:nvSpPr>
              <p:cNvPr id="10" name="Google Shape;169;p5"/>
              <p:cNvSpPr/>
              <p:nvPr/>
            </p:nvSpPr>
            <p:spPr>
              <a:xfrm rot="8100000">
                <a:off x="1493813" y="1628799"/>
                <a:ext cx="1651505" cy="1651505"/>
              </a:xfrm>
              <a:prstGeom prst="teardrop">
                <a:avLst>
                  <a:gd name="adj" fmla="val 10000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" name="Google Shape;170;p5"/>
              <p:cNvSpPr/>
              <p:nvPr/>
            </p:nvSpPr>
            <p:spPr>
              <a:xfrm>
                <a:off x="1588846" y="1723832"/>
                <a:ext cx="1461440" cy="146144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srgbClr val="595959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2" name="Google Shape;550;p19"/>
            <p:cNvSpPr/>
            <p:nvPr/>
          </p:nvSpPr>
          <p:spPr>
            <a:xfrm>
              <a:off x="1153982" y="1960876"/>
              <a:ext cx="542738" cy="518164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 dirty="0">
                <a:solidFill>
                  <a:schemeClr val="lt1"/>
                </a:solidFill>
                <a:highlight>
                  <a:srgbClr val="0066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5" name="Google Shape;176;p5"/>
          <p:cNvSpPr txBox="1"/>
          <p:nvPr/>
        </p:nvSpPr>
        <p:spPr>
          <a:xfrm flipH="1">
            <a:off x="6416675" y="4580890"/>
            <a:ext cx="2331720" cy="11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TENTANG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PENYELENGGARAAN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PROGRAM 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JAMINAN SOSIAL KETENAGAKERJAAN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</p:txBody>
      </p:sp>
      <p:sp>
        <p:nvSpPr>
          <p:cNvPr id="16" name="Google Shape;177;p5"/>
          <p:cNvSpPr txBox="1"/>
          <p:nvPr/>
        </p:nvSpPr>
        <p:spPr>
          <a:xfrm flipH="1">
            <a:off x="6343015" y="3697605"/>
            <a:ext cx="249428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ID" sz="1100" b="1" dirty="0">
                <a:solidFill>
                  <a:schemeClr val="accent1">
                    <a:lumMod val="75000"/>
                  </a:schemeClr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Times New Roman Regular" panose="02020603050405020304" charset="0"/>
              </a:rPr>
              <a:t>PERATURAN GUBERNUR</a:t>
            </a:r>
            <a:endParaRPr lang="en-ID" sz="1100" b="1" dirty="0">
              <a:solidFill>
                <a:schemeClr val="accent1">
                  <a:lumMod val="75000"/>
                </a:schemeClr>
              </a:solidFill>
              <a:latin typeface="Tsukushi B Round Gothic Bold" panose="02020400000000000000" charset="-128"/>
              <a:ea typeface="Tsukushi B Round Gothic Bold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en-ID" sz="1100" b="1" dirty="0">
                <a:solidFill>
                  <a:schemeClr val="accent1">
                    <a:lumMod val="75000"/>
                  </a:schemeClr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Times New Roman Regular" panose="02020603050405020304" charset="0"/>
              </a:rPr>
              <a:t>NOMOR 44 TAHUN 2023</a:t>
            </a:r>
            <a:endParaRPr lang="en-ID" sz="1100" b="1" dirty="0">
              <a:solidFill>
                <a:schemeClr val="accent1">
                  <a:lumMod val="75000"/>
                </a:schemeClr>
              </a:solidFill>
              <a:latin typeface="Tsukushi B Round Gothic Bold" panose="02020400000000000000" charset="-128"/>
              <a:ea typeface="Tsukushi B Round Gothic Bold" panose="02020400000000000000" charset="-128"/>
              <a:cs typeface="Times New Roman Regular" panose="0202060305040502030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30726" y="1406987"/>
            <a:ext cx="1651505" cy="1651505"/>
            <a:chOff x="599733" y="1415439"/>
            <a:chExt cx="1651505" cy="1651505"/>
          </a:xfrm>
        </p:grpSpPr>
        <p:grpSp>
          <p:nvGrpSpPr>
            <p:cNvPr id="30" name="Group 29"/>
            <p:cNvGrpSpPr/>
            <p:nvPr/>
          </p:nvGrpSpPr>
          <p:grpSpPr>
            <a:xfrm>
              <a:off x="599733" y="1415439"/>
              <a:ext cx="1651505" cy="1651505"/>
              <a:chOff x="1493813" y="1628799"/>
              <a:chExt cx="1651505" cy="1651505"/>
            </a:xfrm>
          </p:grpSpPr>
          <p:sp>
            <p:nvSpPr>
              <p:cNvPr id="32" name="Google Shape;169;p5"/>
              <p:cNvSpPr/>
              <p:nvPr/>
            </p:nvSpPr>
            <p:spPr>
              <a:xfrm rot="8100000">
                <a:off x="1493813" y="1628799"/>
                <a:ext cx="1651505" cy="1651505"/>
              </a:xfrm>
              <a:prstGeom prst="teardrop">
                <a:avLst>
                  <a:gd name="adj" fmla="val 10000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" name="Google Shape;170;p5"/>
              <p:cNvSpPr/>
              <p:nvPr/>
            </p:nvSpPr>
            <p:spPr>
              <a:xfrm>
                <a:off x="1588846" y="1723832"/>
                <a:ext cx="1461440" cy="146144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srgbClr val="595959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1" name="Google Shape;550;p19"/>
            <p:cNvSpPr/>
            <p:nvPr/>
          </p:nvSpPr>
          <p:spPr>
            <a:xfrm>
              <a:off x="1153982" y="1960876"/>
              <a:ext cx="542738" cy="518164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 dirty="0">
                <a:solidFill>
                  <a:schemeClr val="lt1"/>
                </a:solidFill>
                <a:highlight>
                  <a:srgbClr val="0066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72291" y="1428360"/>
            <a:ext cx="1651505" cy="1651505"/>
            <a:chOff x="599733" y="1415439"/>
            <a:chExt cx="1651505" cy="1651505"/>
          </a:xfrm>
        </p:grpSpPr>
        <p:grpSp>
          <p:nvGrpSpPr>
            <p:cNvPr id="43" name="Group 42"/>
            <p:cNvGrpSpPr/>
            <p:nvPr/>
          </p:nvGrpSpPr>
          <p:grpSpPr>
            <a:xfrm>
              <a:off x="599733" y="1415439"/>
              <a:ext cx="1651505" cy="1651505"/>
              <a:chOff x="1493813" y="1628799"/>
              <a:chExt cx="1651505" cy="1651505"/>
            </a:xfrm>
          </p:grpSpPr>
          <p:sp>
            <p:nvSpPr>
              <p:cNvPr id="45" name="Google Shape;169;p5"/>
              <p:cNvSpPr/>
              <p:nvPr/>
            </p:nvSpPr>
            <p:spPr>
              <a:xfrm rot="8100000">
                <a:off x="1493813" y="1628799"/>
                <a:ext cx="1651505" cy="1651505"/>
              </a:xfrm>
              <a:prstGeom prst="teardrop">
                <a:avLst>
                  <a:gd name="adj" fmla="val 10000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" name="Google Shape;170;p5"/>
              <p:cNvSpPr/>
              <p:nvPr/>
            </p:nvSpPr>
            <p:spPr>
              <a:xfrm>
                <a:off x="1588846" y="1723832"/>
                <a:ext cx="1461440" cy="146144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srgbClr val="595959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4" name="Google Shape;550;p19"/>
            <p:cNvSpPr/>
            <p:nvPr/>
          </p:nvSpPr>
          <p:spPr>
            <a:xfrm>
              <a:off x="1153982" y="1960876"/>
              <a:ext cx="542738" cy="518164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 dirty="0">
                <a:solidFill>
                  <a:schemeClr val="lt1"/>
                </a:solidFill>
                <a:highlight>
                  <a:srgbClr val="0066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46840" y="1405669"/>
            <a:ext cx="1651505" cy="1651505"/>
            <a:chOff x="599733" y="1415439"/>
            <a:chExt cx="1651505" cy="1651505"/>
          </a:xfrm>
        </p:grpSpPr>
        <p:grpSp>
          <p:nvGrpSpPr>
            <p:cNvPr id="53" name="Group 52"/>
            <p:cNvGrpSpPr/>
            <p:nvPr/>
          </p:nvGrpSpPr>
          <p:grpSpPr>
            <a:xfrm>
              <a:off x="599733" y="1415439"/>
              <a:ext cx="1651505" cy="1651505"/>
              <a:chOff x="1493813" y="1628799"/>
              <a:chExt cx="1651505" cy="1651505"/>
            </a:xfrm>
          </p:grpSpPr>
          <p:sp>
            <p:nvSpPr>
              <p:cNvPr id="55" name="Google Shape;169;p5"/>
              <p:cNvSpPr/>
              <p:nvPr/>
            </p:nvSpPr>
            <p:spPr>
              <a:xfrm rot="8100000">
                <a:off x="1493813" y="1628799"/>
                <a:ext cx="1651505" cy="1651505"/>
              </a:xfrm>
              <a:prstGeom prst="teardrop">
                <a:avLst>
                  <a:gd name="adj" fmla="val 10000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6" name="Google Shape;170;p5"/>
              <p:cNvSpPr/>
              <p:nvPr/>
            </p:nvSpPr>
            <p:spPr>
              <a:xfrm>
                <a:off x="1588846" y="1723832"/>
                <a:ext cx="1461440" cy="146144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srgbClr val="595959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4" name="Google Shape;550;p19"/>
            <p:cNvSpPr/>
            <p:nvPr/>
          </p:nvSpPr>
          <p:spPr>
            <a:xfrm>
              <a:off x="1153982" y="1960876"/>
              <a:ext cx="542738" cy="518164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 dirty="0">
                <a:solidFill>
                  <a:schemeClr val="lt1"/>
                </a:solidFill>
                <a:highlight>
                  <a:srgbClr val="0066FF"/>
                </a:highligh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8" name="Google Shape;176;p5"/>
          <p:cNvSpPr txBox="1"/>
          <p:nvPr/>
        </p:nvSpPr>
        <p:spPr>
          <a:xfrm>
            <a:off x="9424035" y="4568825"/>
            <a:ext cx="2141855" cy="161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TENTANG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PENYELENGGARAAN PROGRAM 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JAMINAN SOSIAL KETENAGAKERJAAN BAGI PEKERJA PENERIMA UPAH DAN PEKERJA BUKAN PENERIMA UPAH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</p:txBody>
      </p:sp>
      <p:sp>
        <p:nvSpPr>
          <p:cNvPr id="59" name="Google Shape;177;p5"/>
          <p:cNvSpPr txBox="1"/>
          <p:nvPr/>
        </p:nvSpPr>
        <p:spPr>
          <a:xfrm>
            <a:off x="9424035" y="3617595"/>
            <a:ext cx="2141855" cy="59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ID" sz="1100" b="1" dirty="0">
                <a:solidFill>
                  <a:schemeClr val="accent1">
                    <a:lumMod val="75000"/>
                  </a:schemeClr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Times New Roman Regular" panose="02020603050405020304" charset="0"/>
              </a:rPr>
              <a:t>PERATURAN DAERAH KABUPATEN NABIRE</a:t>
            </a:r>
            <a:endParaRPr lang="en-ID" sz="1100" b="1" dirty="0">
              <a:solidFill>
                <a:schemeClr val="accent1">
                  <a:lumMod val="75000"/>
                </a:schemeClr>
              </a:solidFill>
              <a:latin typeface="Tsukushi B Round Gothic Bold" panose="02020400000000000000" charset="-128"/>
              <a:ea typeface="Tsukushi B Round Gothic Bold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en-ID" sz="1100" b="1" dirty="0">
                <a:solidFill>
                  <a:schemeClr val="accent1">
                    <a:lumMod val="75000"/>
                  </a:schemeClr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Times New Roman Regular" panose="02020603050405020304" charset="0"/>
              </a:rPr>
              <a:t>NOMOR 3 TAHUN 2024</a:t>
            </a:r>
            <a:endParaRPr lang="en-ID" sz="1100" b="1" dirty="0">
              <a:solidFill>
                <a:schemeClr val="accent1">
                  <a:lumMod val="75000"/>
                </a:schemeClr>
              </a:solidFill>
              <a:latin typeface="Tsukushi B Round Gothic Bold" panose="02020400000000000000" charset="-128"/>
              <a:ea typeface="Tsukushi B Round Gothic Bold" panose="02020400000000000000" charset="-128"/>
              <a:cs typeface="Times New Roman Regular" panose="0202060305040502030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82295" y="3578225"/>
            <a:ext cx="2359025" cy="7169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05200" y="3711575"/>
            <a:ext cx="2335530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100" b="1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Bold" panose="02020400000000000000" charset="-128"/>
                <a:ea typeface="Tsukushi B Round Gothic Bold" panose="02020400000000000000" charset="-128"/>
                <a:cs typeface="Times New Roman Bold" panose="02020603050405020304" charset="0"/>
              </a:rPr>
              <a:t>PERATURAN</a:t>
            </a:r>
            <a:r>
              <a:rPr lang="id-ID" sz="1100" b="1" spc="-85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Bold" panose="02020400000000000000" charset="-128"/>
                <a:ea typeface="Tsukushi B Round Gothic Bold" panose="02020400000000000000" charset="-128"/>
                <a:cs typeface="Times New Roman Bold" panose="02020603050405020304" charset="0"/>
              </a:rPr>
              <a:t> </a:t>
            </a:r>
            <a:r>
              <a:rPr lang="id-ID" sz="1100" b="1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Bold" panose="02020400000000000000" charset="-128"/>
                <a:ea typeface="Tsukushi B Round Gothic Bold" panose="02020400000000000000" charset="-128"/>
                <a:cs typeface="Times New Roman Bold" panose="02020603050405020304" charset="0"/>
              </a:rPr>
              <a:t>BUPATI </a:t>
            </a:r>
            <a:r>
              <a:rPr lang="id-ID" sz="1100" b="1" spc="-10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Bold" panose="02020400000000000000" charset="-128"/>
                <a:ea typeface="Tsukushi B Round Gothic Bold" panose="02020400000000000000" charset="-128"/>
                <a:cs typeface="Times New Roman Bold" panose="02020603050405020304" charset="0"/>
              </a:rPr>
              <a:t>PANIAI</a:t>
            </a:r>
            <a:endParaRPr lang="en-US" sz="1100" b="1" spc="-10" dirty="0">
              <a:solidFill>
                <a:schemeClr val="accent1">
                  <a:lumMod val="75000"/>
                </a:schemeClr>
              </a:solidFill>
              <a:effectLst/>
              <a:latin typeface="Tsukushi B Round Gothic Bold" panose="02020400000000000000" charset="-128"/>
              <a:ea typeface="Tsukushi B Round Gothic Bold" panose="02020400000000000000" charset="-128"/>
              <a:cs typeface="Times New Roman Bold" panose="02020603050405020304" charset="0"/>
            </a:endParaRPr>
          </a:p>
          <a:p>
            <a:pPr algn="ctr"/>
            <a:r>
              <a:rPr lang="en-US" sz="1100" b="1" spc="-10" dirty="0">
                <a:solidFill>
                  <a:schemeClr val="accent1">
                    <a:lumMod val="75000"/>
                  </a:schemeClr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Times New Roman Bold" panose="02020603050405020304" charset="0"/>
              </a:rPr>
              <a:t>NOMOR 28 TAHUN 2022</a:t>
            </a:r>
            <a:endParaRPr lang="en-US" sz="1100" b="1" spc="-10" dirty="0">
              <a:solidFill>
                <a:schemeClr val="accent1">
                  <a:lumMod val="75000"/>
                </a:schemeClr>
              </a:solidFill>
              <a:latin typeface="Tsukushi B Round Gothic Bold" panose="02020400000000000000" charset="-128"/>
              <a:ea typeface="Tsukushi B Round Gothic Bold" panose="02020400000000000000" charset="-128"/>
              <a:cs typeface="Times New Roman Bold" panose="02020603050405020304" charset="0"/>
            </a:endParaRPr>
          </a:p>
        </p:txBody>
      </p:sp>
      <p:sp>
        <p:nvSpPr>
          <p:cNvPr id="39" name="Google Shape;176;p5"/>
          <p:cNvSpPr txBox="1"/>
          <p:nvPr/>
        </p:nvSpPr>
        <p:spPr>
          <a:xfrm>
            <a:off x="3599815" y="4568825"/>
            <a:ext cx="2141855" cy="198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ID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TENTANG</a:t>
            </a:r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endParaRPr lang="en-ID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  <a:p>
            <a:pPr algn="ctr"/>
            <a:r>
              <a:rPr lang="id-ID" sz="1100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PELAKSANAAN PROGRAM JAMINAN SOSIAL KETENAGAKERJAAN</a:t>
            </a:r>
            <a:r>
              <a:rPr lang="id-ID" sz="1100" spc="-65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 </a:t>
            </a:r>
            <a:r>
              <a:rPr lang="id-ID" sz="1100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BAGI</a:t>
            </a:r>
            <a:r>
              <a:rPr lang="id-ID" sz="1100" spc="-55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 </a:t>
            </a:r>
            <a:r>
              <a:rPr lang="id-ID" sz="1100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KEPALA</a:t>
            </a:r>
            <a:r>
              <a:rPr lang="id-ID" sz="1100" spc="-55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 </a:t>
            </a:r>
            <a:r>
              <a:rPr lang="id-ID" sz="1100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KAMPUNG</a:t>
            </a:r>
            <a:r>
              <a:rPr lang="id-ID" sz="1100" spc="-55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 </a:t>
            </a:r>
            <a:r>
              <a:rPr lang="id-ID" sz="1100" dirty="0">
                <a:solidFill>
                  <a:schemeClr val="accent1">
                    <a:lumMod val="75000"/>
                  </a:schemeClr>
                </a:solidFill>
                <a:effectLst/>
                <a:latin typeface="Tsukushi B Round Gothic Regular" panose="02020400000000000000" charset="-128"/>
                <a:ea typeface="Tsukushi B Round Gothic Regular" panose="02020400000000000000" charset="-128"/>
                <a:cs typeface="Times New Roman Regular" panose="02020603050405020304" charset="0"/>
              </a:rPr>
              <a:t>DAN PERANGKATNYA MELALUI PENYELENGGARAAN JAMINAN SOSIAL KETENAGAKERJAAN DI KABUPATEN PANIAI</a:t>
            </a:r>
            <a:endParaRPr lang="id-ID" sz="1100" dirty="0">
              <a:solidFill>
                <a:schemeClr val="accent1">
                  <a:lumMod val="75000"/>
                </a:schemeClr>
              </a:solidFill>
              <a:effectLst/>
              <a:latin typeface="Tsukushi B Round Gothic Regular" panose="02020400000000000000" charset="-128"/>
              <a:ea typeface="Tsukushi B Round Gothic Regular" panose="02020400000000000000" charset="-128"/>
              <a:cs typeface="Times New Roman Regular" panose="02020603050405020304" charset="0"/>
            </a:endParaRPr>
          </a:p>
        </p:txBody>
      </p:sp>
      <p:sp>
        <p:nvSpPr>
          <p:cNvPr id="47" name="Google Shape;221;p12"/>
          <p:cNvSpPr txBox="1"/>
          <p:nvPr/>
        </p:nvSpPr>
        <p:spPr>
          <a:xfrm>
            <a:off x="588645" y="3662045"/>
            <a:ext cx="233553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p>
            <a:pPr marL="12700" lvl="0" algn="ctr">
              <a:buSzPts val="2000"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Calibri" panose="020F0502020204030204"/>
                <a:sym typeface="Calibri" panose="020F0502020204030204"/>
              </a:rPr>
              <a:t>PERATURAN DAERAH KABUPATEN MIMIKA NO.4 TAHUN 2019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Tsukushi B Round Gothic Bold" panose="02020400000000000000" charset="-128"/>
              <a:ea typeface="Tsukushi B Round Gothic Bold" panose="02020400000000000000" charset="-128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" name="Google Shape;221;p12"/>
          <p:cNvSpPr txBox="1"/>
          <p:nvPr/>
        </p:nvSpPr>
        <p:spPr>
          <a:xfrm>
            <a:off x="693420" y="4575810"/>
            <a:ext cx="2163445" cy="177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p>
            <a:pPr marL="12700" lvl="0" algn="ctr">
              <a:buSzPts val="2000"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/>
                <a:sym typeface="Calibri" panose="020F0502020204030204"/>
              </a:rPr>
              <a:t>TENTANG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/>
              <a:sym typeface="Calibri" panose="020F0502020204030204"/>
            </a:endParaRPr>
          </a:p>
          <a:p>
            <a:pPr marL="12700" lvl="0" algn="ctr">
              <a:buSzPts val="2000"/>
            </a:pPr>
            <a:endParaRPr lang="en-US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/>
              <a:sym typeface="Calibri" panose="020F0502020204030204"/>
            </a:endParaRPr>
          </a:p>
          <a:p>
            <a:pPr marL="12700" lvl="0" algn="ctr">
              <a:buSzPts val="2000"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Tsukushi B Round Gothic Regular" panose="02020400000000000000" charset="-128"/>
                <a:ea typeface="Tsukushi B Round Gothic Regular" panose="02020400000000000000" charset="-128"/>
                <a:cs typeface="Calibri" panose="020F0502020204030204"/>
                <a:sym typeface="Calibri" panose="020F0502020204030204"/>
              </a:rPr>
              <a:t>PENYELENGGARAAN PROGRAM JAMINAN SOSIAL KETENAGAKERJAAN BAGI PEKERJA PENERIMA UPAH, PEKERJA BUKAN PENERIMA UPAH, DAN PEKERJA JASA KONSTRUKSI DI KABUPATEN MIMIKA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Tsukushi B Round Gothic Regular" panose="02020400000000000000" charset="-128"/>
              <a:ea typeface="Tsukushi B Round Gothic Regular" panose="02020400000000000000" charset="-128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6" name="Google Shape;221;p12"/>
          <p:cNvSpPr txBox="1"/>
          <p:nvPr/>
        </p:nvSpPr>
        <p:spPr>
          <a:xfrm>
            <a:off x="298450" y="472440"/>
            <a:ext cx="894461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l">
              <a:buSzPts val="2000"/>
            </a:pPr>
            <a:r>
              <a:rPr lang="en-US" sz="24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REGULASI PROVINSI PAPUA TENGAH</a:t>
            </a:r>
            <a:endParaRPr lang="en-US" sz="24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8" name="Picture 67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320" y="94616"/>
            <a:ext cx="693193" cy="840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98272" y="1036320"/>
            <a:ext cx="117108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221;p12"/>
          <p:cNvSpPr txBox="1"/>
          <p:nvPr/>
        </p:nvSpPr>
        <p:spPr>
          <a:xfrm>
            <a:off x="510540" y="1379855"/>
            <a:ext cx="636397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algn="l">
              <a:buSzPts val="2000"/>
            </a:pPr>
            <a:r>
              <a:rPr lang="en-US" sz="2000" b="1" dirty="0">
                <a:solidFill>
                  <a:srgbClr val="00B74F"/>
                </a:solidFill>
                <a:latin typeface="Tsukushi B Round Gothic Bold" panose="02020400000000000000" charset="-128"/>
                <a:ea typeface="Tsukushi B Round Gothic Bold" panose="02020400000000000000" charset="-128"/>
                <a:cs typeface="Times New Roman Bold" panose="02020603050405020304" charset="0"/>
                <a:sym typeface="Calibri" panose="020F0502020204030204"/>
              </a:rPr>
              <a:t>KANTOR CABANG PAPUA MIMIKA &amp; NABIRE</a:t>
            </a:r>
            <a:endParaRPr lang="en-US" sz="2000" b="1" dirty="0">
              <a:solidFill>
                <a:srgbClr val="00B74F"/>
              </a:solidFill>
              <a:latin typeface="Tsukushi B Round Gothic Bold" panose="02020400000000000000" charset="-128"/>
              <a:ea typeface="Tsukushi B Round Gothic Bold" panose="02020400000000000000" charset="-128"/>
              <a:cs typeface="Times New Roman Bold" panose="02020603050405020304" charset="0"/>
              <a:sym typeface="Calibri" panose="020F0502020204030204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10540" y="1876425"/>
            <a:ext cx="7188200" cy="4241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Google Shape;221;p12"/>
          <p:cNvSpPr txBox="1"/>
          <p:nvPr/>
        </p:nvSpPr>
        <p:spPr>
          <a:xfrm>
            <a:off x="8117840" y="2179955"/>
            <a:ext cx="3253740" cy="28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298450" lvl="0" indent="-285750" algn="just">
              <a:buSzPts val="2000"/>
              <a:buFont typeface="Arial" panose="020B0604020202020204" pitchFamily="34" charset="0"/>
              <a:buChar char="•"/>
            </a:pP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Penurunan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TK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Aktif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Total All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Segmen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diakibatkan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penurunan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dari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TK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Jakons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yang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belum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bertumbuh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di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tahun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2025.</a:t>
            </a:r>
            <a:endParaRPr lang="en-US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  <a:p>
            <a:pPr marL="12700" lvl="0" indent="0" algn="just">
              <a:buSzPts val="2000"/>
              <a:buFont typeface="Arial" panose="020B0604020202020204" pitchFamily="34" charset="0"/>
              <a:buNone/>
            </a:pPr>
            <a:endParaRPr lang="en-US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  <a:p>
            <a:pPr marL="298450" lvl="0" indent="-285750" algn="just">
              <a:buSzPts val="2000"/>
              <a:buFont typeface="Arial" panose="020B0604020202020204" pitchFamily="34" charset="0"/>
              <a:buChar char="•"/>
            </a:pP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Penurunan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pada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segmen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PU di Cabang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Mimika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dan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Nabire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dari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kepesertaan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Adhoc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Pemilu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2024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hanya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45.677 TK</a:t>
            </a:r>
            <a:endParaRPr lang="en-US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  <a:p>
            <a:pPr marL="12700" lvl="0" indent="0" algn="just">
              <a:buSzPts val="2000"/>
              <a:buFont typeface="Arial" panose="020B0604020202020204" pitchFamily="34" charset="0"/>
              <a:buNone/>
            </a:pPr>
            <a:endParaRPr lang="en-US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  <a:p>
            <a:pPr marL="298450" lvl="0" indent="-285750" algn="just">
              <a:buSzPts val="2000"/>
              <a:buFont typeface="Arial" panose="020B0604020202020204" pitchFamily="34" charset="0"/>
              <a:buChar char="•"/>
            </a:pP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Penurunan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juga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terjadi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akibat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pengangkatan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Non ASN </a:t>
            </a:r>
            <a:r>
              <a:rPr lang="en-US" dirty="0" err="1">
                <a:latin typeface="Tsukushi B Round Gothic Regular" panose="02020400000000000000" charset="-128"/>
                <a:ea typeface="Tsukushi B Round Gothic Regular" panose="02020400000000000000" charset="-128"/>
              </a:rPr>
              <a:t>menjadi</a:t>
            </a:r>
            <a:r>
              <a:rPr lang="en-US" dirty="0">
                <a:latin typeface="Tsukushi B Round Gothic Regular" panose="02020400000000000000" charset="-128"/>
                <a:ea typeface="Tsukushi B Round Gothic Regular" panose="02020400000000000000" charset="-128"/>
              </a:rPr>
              <a:t> P3K</a:t>
            </a:r>
            <a:endParaRPr lang="en-US" dirty="0">
              <a:latin typeface="Tsukushi B Round Gothic Regular" panose="02020400000000000000" charset="-128"/>
              <a:ea typeface="Tsukushi B Round Gothic Regular" panose="02020400000000000000" charset="-128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7903210" y="1876425"/>
            <a:ext cx="3891915" cy="4241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637540" y="2179955"/>
          <a:ext cx="7152005" cy="394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6" name="Google Shape;221;p12"/>
          <p:cNvSpPr txBox="1"/>
          <p:nvPr/>
        </p:nvSpPr>
        <p:spPr>
          <a:xfrm>
            <a:off x="298450" y="184785"/>
            <a:ext cx="7605395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l">
              <a:buSzPts val="2000"/>
            </a:pPr>
            <a:r>
              <a:rPr lang="en-US" sz="24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PROFIL KEPESERTAAN TK AKTIF KANTOR CABANG</a:t>
            </a:r>
            <a:endParaRPr lang="en-US" sz="24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2700" lvl="0" algn="l">
              <a:buSzPts val="2000"/>
            </a:pPr>
            <a:r>
              <a:rPr lang="en-US" sz="24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DI PROVINSI PAPUA TENGAH</a:t>
            </a:r>
            <a:endParaRPr lang="en-US" sz="24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406320" y="94616"/>
            <a:ext cx="693193" cy="840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98272" y="1036320"/>
            <a:ext cx="117108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135" y="2203767"/>
            <a:ext cx="10401300" cy="32099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406320" y="94616"/>
            <a:ext cx="693193" cy="840104"/>
          </a:xfrm>
          <a:prstGeom prst="rect">
            <a:avLst/>
          </a:prstGeom>
        </p:spPr>
      </p:pic>
      <p:sp>
        <p:nvSpPr>
          <p:cNvPr id="66" name="Google Shape;221;p12"/>
          <p:cNvSpPr txBox="1"/>
          <p:nvPr/>
        </p:nvSpPr>
        <p:spPr>
          <a:xfrm>
            <a:off x="308610" y="483870"/>
            <a:ext cx="7605395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l">
              <a:buSzPts val="2000"/>
            </a:pPr>
            <a:r>
              <a:rPr lang="en-US" sz="2400" b="1" i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COVERAGE</a:t>
            </a:r>
            <a:r>
              <a:rPr lang="en-US" sz="24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JAMINAN SOSIAL TENAGA KERJA</a:t>
            </a:r>
            <a:endParaRPr lang="en-US" sz="24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221;p12"/>
          <p:cNvSpPr txBox="1"/>
          <p:nvPr/>
        </p:nvSpPr>
        <p:spPr>
          <a:xfrm>
            <a:off x="2350770" y="1368425"/>
            <a:ext cx="7605395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PROVINSI PAPUA TENGAH JULI 2025</a:t>
            </a: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221;p12"/>
          <p:cNvSpPr txBox="1"/>
          <p:nvPr/>
        </p:nvSpPr>
        <p:spPr>
          <a:xfrm>
            <a:off x="2351405" y="1700530"/>
            <a:ext cx="7605395" cy="22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Data SLP (Surat Laporan Pemerintah Daerah)</a:t>
            </a:r>
            <a:endParaRPr lang="en-US" dirty="0">
              <a:solidFill>
                <a:srgbClr val="00B05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98272" y="1036320"/>
            <a:ext cx="117108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20;p12"/>
          <p:cNvSpPr txBox="1"/>
          <p:nvPr/>
        </p:nvSpPr>
        <p:spPr>
          <a:xfrm>
            <a:off x="205105" y="171450"/>
            <a:ext cx="7701915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1" i="0" u="none" strike="noStrike" cap="none">
                <a:solidFill>
                  <a:srgbClr val="0092B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8745" indent="-12065" algn="l"/>
            <a:r>
              <a:rPr lang="en-US" dirty="0">
                <a:latin typeface="Century Gothic" panose="020B0502020202020204" pitchFamily="34" charset="0"/>
              </a:rPr>
              <a:t>TARGET </a:t>
            </a:r>
            <a:r>
              <a:rPr lang="en-US" i="1" dirty="0">
                <a:latin typeface="Century Gothic" panose="020B0502020202020204" pitchFamily="34" charset="0"/>
              </a:rPr>
              <a:t>UNIVERSAL COVERAGE</a:t>
            </a:r>
            <a:r>
              <a:rPr lang="en-US" dirty="0">
                <a:latin typeface="Century Gothic" panose="020B0502020202020204" pitchFamily="34" charset="0"/>
              </a:rPr>
              <a:t> JAMSOSTEK (UCJ)</a:t>
            </a:r>
            <a:endParaRPr lang="en-US" dirty="0">
              <a:latin typeface="Century Gothic" panose="020B0502020202020204" pitchFamily="34" charset="0"/>
            </a:endParaRPr>
          </a:p>
          <a:p>
            <a:pPr marL="118745" indent="-12065" algn="l"/>
            <a:r>
              <a:rPr lang="en-US" dirty="0">
                <a:latin typeface="Century Gothic" panose="020B0502020202020204" pitchFamily="34" charset="0"/>
              </a:rPr>
              <a:t>TAHUN 2025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4199" y="2349488"/>
          <a:ext cx="10503802" cy="2019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989"/>
                <a:gridCol w="1304829"/>
                <a:gridCol w="1645910"/>
                <a:gridCol w="862728"/>
                <a:gridCol w="2184400"/>
                <a:gridCol w="850900"/>
                <a:gridCol w="1003300"/>
                <a:gridCol w="1306746"/>
              </a:tblGrid>
              <a:tr h="5725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PROVINSI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TARGET UCJ 2025 (HASIL RAKORTEKRENBANG 2024)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REALISASI UCJ  - PER 31 JULI 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 marL="7951" marR="7951" marT="79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KATEGORI UCJ JULI 2025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2578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PENERIMA UPAH (PU)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BUKAN PENERIMA UPAH (BPU)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REALISASI</a:t>
                      </a:r>
                      <a:endParaRPr lang="en-US" sz="1400" b="1" u="none" strike="noStrike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PU+BPU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% UCJ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GAP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 % UCJ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 marL="7951" marR="7951" marT="79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7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PAPUA TENGAH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101.09%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51.28%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61.25%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72.146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27.40%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33.85%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RENDAH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 marL="7951" marR="7951" marT="7951" marB="0" anchor="ctr"/>
                </a:tc>
              </a:tr>
            </a:tbl>
          </a:graphicData>
        </a:graphic>
      </p:graphicFrame>
      <p:sp>
        <p:nvSpPr>
          <p:cNvPr id="8" name="Google Shape;221;p12"/>
          <p:cNvSpPr txBox="1"/>
          <p:nvPr/>
        </p:nvSpPr>
        <p:spPr>
          <a:xfrm>
            <a:off x="844550" y="4446905"/>
            <a:ext cx="10502900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algn="just" defTabSz="457200">
              <a:buSzPts val="2000"/>
            </a:pP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*	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Penetapan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target UCJ 2025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ditetapkan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pada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Rakortekrenbang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Nasional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Tahun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2024</a:t>
            </a:r>
            <a:endParaRPr lang="en-US" sz="1200" i="1" dirty="0">
              <a:latin typeface="Tsukushi B Round Gothic" panose="02020400000000000000" charset="-128"/>
              <a:ea typeface="Tsukushi B Round Gothic" panose="02020400000000000000" charset="-128"/>
            </a:endParaRPr>
          </a:p>
          <a:p>
            <a:pPr marL="12700" lvl="0" algn="just" defTabSz="457200">
              <a:buSzPts val="2000"/>
            </a:pP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**	UCJ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segmen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Pekerja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Formal (PU)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dan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Pekerja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Informal (BPU) yang eligible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Jaminan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sosial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ketenagakerjaan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endParaRPr lang="en-US" sz="1200" i="1" dirty="0">
              <a:latin typeface="Tsukushi B Round Gothic" panose="02020400000000000000" charset="-128"/>
              <a:ea typeface="Tsukushi B Round Gothic" panose="02020400000000000000" charset="-128"/>
            </a:endParaRPr>
          </a:p>
          <a:p>
            <a:pPr marL="12700" lvl="0" algn="just" defTabSz="457200">
              <a:buSzPts val="2000"/>
            </a:pP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	(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Tidak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termasuk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TNI, PNS,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Polri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)</a:t>
            </a:r>
            <a:endParaRPr lang="en-US" sz="1200" i="1" dirty="0">
              <a:latin typeface="Tsukushi B Round Gothic" panose="02020400000000000000" charset="-128"/>
              <a:ea typeface="Tsukushi B Round Gothic" panose="02020400000000000000" charset="-128"/>
            </a:endParaRPr>
          </a:p>
          <a:p>
            <a:pPr algn="just" defTabSz="457200"/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***	Status UCJ : &gt;80% (Tinggi), &gt;50% - &lt;80% (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Sedang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), &gt;30% - &lt;50% (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Rendah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)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dan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&lt;30% (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Sangat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 </a:t>
            </a:r>
            <a:r>
              <a:rPr lang="en-US" sz="1200" i="1" dirty="0" err="1">
                <a:latin typeface="Tsukushi B Round Gothic" panose="02020400000000000000" charset="-128"/>
                <a:ea typeface="Tsukushi B Round Gothic" panose="02020400000000000000" charset="-128"/>
              </a:rPr>
              <a:t>Rendah</a:t>
            </a:r>
            <a:r>
              <a:rPr lang="en-US" sz="1200" i="1" dirty="0">
                <a:latin typeface="Tsukushi B Round Gothic" panose="02020400000000000000" charset="-128"/>
                <a:ea typeface="Tsukushi B Round Gothic" panose="02020400000000000000" charset="-128"/>
              </a:rPr>
              <a:t>)</a:t>
            </a:r>
            <a:endParaRPr lang="en-US" sz="1200" i="1" dirty="0">
              <a:latin typeface="Tsukushi B Round Gothic" panose="02020400000000000000" charset="-128"/>
              <a:ea typeface="Tsukushi B Round Gothic" panose="02020400000000000000" charset="-128"/>
            </a:endParaRPr>
          </a:p>
        </p:txBody>
      </p:sp>
      <p:pic>
        <p:nvPicPr>
          <p:cNvPr id="9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320" y="94616"/>
            <a:ext cx="693193" cy="840104"/>
          </a:xfrm>
          <a:prstGeom prst="rect">
            <a:avLst/>
          </a:prstGeom>
        </p:spPr>
      </p:pic>
      <p:sp>
        <p:nvSpPr>
          <p:cNvPr id="10" name="Google Shape;221;p12"/>
          <p:cNvSpPr txBox="1"/>
          <p:nvPr/>
        </p:nvSpPr>
        <p:spPr>
          <a:xfrm>
            <a:off x="2351405" y="1416050"/>
            <a:ext cx="7605395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PROVINSI PAPUA TENGAH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221;p12"/>
          <p:cNvSpPr txBox="1"/>
          <p:nvPr/>
        </p:nvSpPr>
        <p:spPr>
          <a:xfrm>
            <a:off x="2292985" y="1784985"/>
            <a:ext cx="7605395" cy="22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PER 31 JULI 2025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98272" y="1036320"/>
            <a:ext cx="117108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5455" y="1839595"/>
          <a:ext cx="11261090" cy="33985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41045"/>
                <a:gridCol w="4895215"/>
                <a:gridCol w="2560320"/>
                <a:gridCol w="3064510"/>
              </a:tblGrid>
              <a:tr h="4248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PEMBAYARAN MANFAAT JAMINAN SOSIAL KETENAGAKERJAAN S/D JULI 2025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No</a:t>
                      </a:r>
                      <a:endParaRPr lang="en-US" sz="1600" b="1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Program</a:t>
                      </a:r>
                      <a:endParaRPr lang="en-US" sz="1600" b="1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Jumlah</a:t>
                      </a:r>
                      <a:r>
                        <a:rPr lang="en-US" sz="1600" b="1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Kasus</a:t>
                      </a:r>
                      <a:endParaRPr lang="en-US" sz="1600" b="1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Jumlah</a:t>
                      </a:r>
                      <a:r>
                        <a:rPr lang="en-US" sz="1600" b="1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Manfaat</a:t>
                      </a:r>
                      <a:endParaRPr lang="en-US" sz="1600" b="1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1.</a:t>
                      </a:r>
                      <a:endParaRPr lang="en-US" sz="160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Jaminan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Hari </a:t>
                      </a: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Tua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(JHT)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6.639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ID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162.529.339.550</a:t>
                      </a:r>
                      <a:endParaRPr lang="en-ID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2.</a:t>
                      </a:r>
                      <a:endParaRPr lang="en-US" sz="160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Jaminan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Kecelakaan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Kerja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(JKK)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134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ID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+mn-cs"/>
                          <a:sym typeface="Arial" panose="020B0604020202020204"/>
                        </a:rPr>
                        <a:t>1.144.959.448</a:t>
                      </a:r>
                      <a:endParaRPr lang="en-ID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+mn-cs"/>
                        <a:sym typeface="Arial" panose="020B0604020202020204"/>
                      </a:endParaRPr>
                    </a:p>
                  </a:txBody>
                  <a:tcPr marL="68580" marR="68580" marT="0" marB="0"/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3.</a:t>
                      </a:r>
                      <a:endParaRPr lang="en-US" sz="160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Jaminan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Kematian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(JKM)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186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ID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+mn-cs"/>
                          <a:sym typeface="Arial" panose="020B0604020202020204"/>
                        </a:rPr>
                        <a:t>5.339.500.000</a:t>
                      </a:r>
                      <a:endParaRPr lang="en-ID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+mn-cs"/>
                        <a:sym typeface="Arial" panose="020B0604020202020204"/>
                      </a:endParaRPr>
                    </a:p>
                  </a:txBody>
                  <a:tcPr marL="68580" marR="68580" marT="0" marB="0"/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4.</a:t>
                      </a:r>
                      <a:endParaRPr lang="en-US" sz="160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Jaminan Pensiun (JP)</a:t>
                      </a:r>
                      <a:endParaRPr lang="en-US" sz="160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152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ID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+mn-cs"/>
                          <a:sym typeface="Arial" panose="020B0604020202020204"/>
                        </a:rPr>
                        <a:t>2.465.037.693</a:t>
                      </a:r>
                      <a:endParaRPr lang="en-ID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+mn-cs"/>
                        <a:sym typeface="Arial" panose="020B0604020202020204"/>
                      </a:endParaRPr>
                    </a:p>
                  </a:txBody>
                  <a:tcPr marL="68580" marR="68580" marT="0" marB="0"/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5.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Jaminan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Kehilangan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Pekerjaan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(JKP)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665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ID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1.502.124.750</a:t>
                      </a:r>
                      <a:endParaRPr lang="en-ID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Jumlah</a:t>
                      </a: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Pembayaran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7.776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Times New Roman" panose="02020603050405020304" pitchFamily="18" charset="0"/>
                        </a:rPr>
                        <a:t>172.980.961.441</a:t>
                      </a:r>
                      <a:endParaRPr lang="en-US" sz="1600" dirty="0"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1685" y="5461635"/>
          <a:ext cx="8204200" cy="1094105"/>
        </p:xfrm>
        <a:graphic>
          <a:graphicData uri="http://schemas.openxmlformats.org/drawingml/2006/table">
            <a:tbl>
              <a:tblPr firstRow="1" bandRow="1">
                <a:tableStyleId>{B221E032-59F2-4959-98B5-A91C0A283553}</a:tableStyleId>
              </a:tblPr>
              <a:tblGrid>
                <a:gridCol w="4102100"/>
                <a:gridCol w="4102100"/>
              </a:tblGrid>
              <a:tr h="3352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ID" sz="1600" b="0" dirty="0">
                          <a:solidFill>
                            <a:schemeClr val="bg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S/D JULI 2025</a:t>
                      </a:r>
                      <a:endParaRPr lang="en-ID" sz="1600" b="0" dirty="0">
                        <a:solidFill>
                          <a:schemeClr val="bg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4235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JUMLAH ANAK PENERIMA BEASISWA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>
                          <a:solidFill>
                            <a:schemeClr val="bg1"/>
                          </a:solidFill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NOMINAL BEASISWA</a:t>
                      </a:r>
                      <a:endParaRPr lang="en-ID" sz="1600" b="0" dirty="0">
                        <a:solidFill>
                          <a:schemeClr val="bg1"/>
                        </a:solidFill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155</a:t>
                      </a:r>
                      <a:endParaRPr lang="en-US" sz="1600" b="0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519.000.000</a:t>
                      </a:r>
                      <a:endParaRPr lang="en-US" sz="1600" b="0" dirty="0"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320" y="94616"/>
            <a:ext cx="693193" cy="840104"/>
          </a:xfrm>
          <a:prstGeom prst="rect">
            <a:avLst/>
          </a:prstGeom>
        </p:spPr>
      </p:pic>
      <p:sp>
        <p:nvSpPr>
          <p:cNvPr id="66" name="Google Shape;221;p12"/>
          <p:cNvSpPr txBox="1"/>
          <p:nvPr/>
        </p:nvSpPr>
        <p:spPr>
          <a:xfrm>
            <a:off x="298450" y="127000"/>
            <a:ext cx="7605395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l">
              <a:buSzPts val="2000"/>
            </a:pPr>
            <a:r>
              <a:rPr lang="en-US" sz="24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PEMBAYARAN MANFAAT PROGRAM</a:t>
            </a:r>
            <a:endParaRPr lang="en-US" sz="24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2700" lvl="0" algn="l">
              <a:buSzPts val="2000"/>
            </a:pPr>
            <a:r>
              <a:rPr lang="en-US" sz="24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BPJS KETENAGAKERJAAN</a:t>
            </a:r>
            <a:endParaRPr lang="en-US" sz="24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221;p12"/>
          <p:cNvSpPr txBox="1"/>
          <p:nvPr/>
        </p:nvSpPr>
        <p:spPr>
          <a:xfrm>
            <a:off x="690245" y="1296035"/>
            <a:ext cx="7605395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l">
              <a:buSzPts val="2000"/>
            </a:pP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PROVINSI PAPUA TENGAH</a:t>
            </a: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98272" y="1036320"/>
            <a:ext cx="117108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57020" y="2014220"/>
          <a:ext cx="9193530" cy="2479040"/>
        </p:xfrm>
        <a:graphic>
          <a:graphicData uri="http://schemas.openxmlformats.org/drawingml/2006/table">
            <a:tbl>
              <a:tblPr firstRow="1" bandRow="1">
                <a:tableStyleId>{B221E032-59F2-4959-98B5-A91C0A283553}</a:tableStyleId>
              </a:tblPr>
              <a:tblGrid>
                <a:gridCol w="615315"/>
                <a:gridCol w="2005330"/>
                <a:gridCol w="1750695"/>
                <a:gridCol w="1848485"/>
                <a:gridCol w="2973705"/>
              </a:tblGrid>
              <a:tr h="624840">
                <a:tc>
                  <a:txBody>
                    <a:bodyPr/>
                    <a:lstStyle/>
                    <a:p>
                      <a:pPr marL="73025" indent="-48260" algn="ctr">
                        <a:lnSpc>
                          <a:spcPct val="100000"/>
                        </a:lnSpc>
                      </a:pPr>
                      <a:r>
                        <a:rPr lang="id-ID" sz="1600" spc="-25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No</a:t>
                      </a:r>
                      <a:r>
                        <a:rPr lang="en-US" altLang="id-ID" sz="1600" spc="-25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.</a:t>
                      </a:r>
                      <a:endParaRPr lang="en-US" altLang="id-ID" sz="1600" spc="-25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 MT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marL="95885" indent="-24130" algn="ctr">
                        <a:lnSpc>
                          <a:spcPct val="100000"/>
                        </a:lnSpc>
                      </a:pPr>
                      <a:r>
                        <a:rPr lang="id-ID" sz="1600" spc="-10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Jenjang </a:t>
                      </a:r>
                      <a:endParaRPr lang="id-ID" sz="1600" spc="-10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</a:endParaRPr>
                    </a:p>
                    <a:p>
                      <a:pPr marL="95885" indent="-24130" algn="ctr">
                        <a:lnSpc>
                          <a:spcPct val="100000"/>
                        </a:lnSpc>
                      </a:pPr>
                      <a:r>
                        <a:rPr lang="id-ID" sz="1600" spc="-10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Pendidikan</a:t>
                      </a:r>
                      <a:endParaRPr lang="id-ID" sz="1600" spc="-10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 MT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marL="74930" indent="0" algn="ctr">
                        <a:lnSpc>
                          <a:spcPct val="100000"/>
                        </a:lnSpc>
                      </a:pPr>
                      <a:r>
                        <a:rPr lang="id-ID" sz="1600" spc="-10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Jumlah Pembayaran</a:t>
                      </a:r>
                      <a:endParaRPr lang="id-ID" sz="1600" spc="-10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 MT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marL="120650" marR="338455" indent="-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spc="-10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Nominal Beasiswa</a:t>
                      </a:r>
                      <a:endParaRPr lang="id-ID" sz="1600" spc="-10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 MT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lstStyle/>
                    <a:p>
                      <a:pPr marL="684530" indent="-577850" algn="ctr">
                        <a:lnSpc>
                          <a:spcPct val="100000"/>
                        </a:lnSpc>
                      </a:pPr>
                      <a:r>
                        <a:rPr lang="id-ID" sz="1600" spc="-10" dirty="0">
                          <a:solidFill>
                            <a:schemeClr val="tx1"/>
                          </a:solidFill>
                          <a:effectLst/>
                          <a:latin typeface="Tsukushi B Round Gothic Regular" panose="02020400000000000000" charset="-128"/>
                          <a:ea typeface="Tsukushi B Round Gothic Regular" panose="02020400000000000000" charset="-128"/>
                        </a:rPr>
                        <a:t>Keterangan</a:t>
                      </a:r>
                      <a:endParaRPr lang="id-ID" sz="1600" spc="-10" dirty="0">
                        <a:solidFill>
                          <a:schemeClr val="tx1"/>
                        </a:solidFill>
                        <a:effectLst/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 MT"/>
                      </a:endParaRPr>
                    </a:p>
                  </a:txBody>
                  <a:tcPr marL="0" marR="0" marT="0" marB="0" anchor="ctr" anchorCtr="0"/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TK dan SD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38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Rp. 85.500.000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Rp. 1.500.000 per anak/tahun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SMP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30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Rp. 100.500.000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Rp. 2.000.000 per anak/tahun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SMA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51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Rp. 141.000.000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Rp. 3.000.000 per anak/tahun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Perguruan</a:t>
                      </a:r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 Tinggi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36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 192.000.000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 12.000.000 per </a:t>
                      </a:r>
                      <a:r>
                        <a:rPr lang="en-US" sz="1400" dirty="0" err="1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anak/tahun</a:t>
                      </a:r>
                      <a:endParaRPr lang="en-US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155</a:t>
                      </a:r>
                      <a:endParaRPr lang="en-US" sz="1400" b="1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Tsukushi B Round Gothic Regular" panose="02020400000000000000" charset="-128"/>
                          <a:ea typeface="Tsukushi B Round Gothic Regular" panose="02020400000000000000" charset="-128"/>
                          <a:cs typeface="Arial" panose="020B0604020202020204" pitchFamily="34" charset="0"/>
                        </a:rPr>
                        <a:t>Rp 519.000.000</a:t>
                      </a:r>
                      <a:endParaRPr lang="en-US" sz="1400" b="1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ID" sz="1400" dirty="0">
                        <a:latin typeface="Tsukushi B Round Gothic Regular" panose="02020400000000000000" charset="-128"/>
                        <a:ea typeface="Tsukushi B Round Gothic Regular" panose="0202040000000000000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320" y="94616"/>
            <a:ext cx="693193" cy="840104"/>
          </a:xfrm>
          <a:prstGeom prst="rect">
            <a:avLst/>
          </a:prstGeom>
        </p:spPr>
      </p:pic>
      <p:sp>
        <p:nvSpPr>
          <p:cNvPr id="66" name="Google Shape;221;p12"/>
          <p:cNvSpPr txBox="1"/>
          <p:nvPr/>
        </p:nvSpPr>
        <p:spPr>
          <a:xfrm>
            <a:off x="298450" y="508635"/>
            <a:ext cx="7605395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l">
              <a:buSzPts val="2000"/>
            </a:pPr>
            <a:r>
              <a:rPr lang="en-US" sz="2400" b="1" dirty="0">
                <a:solidFill>
                  <a:srgbClr val="149BC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PEMBAYARAN MANFAAT BEASISWA</a:t>
            </a:r>
            <a:endParaRPr lang="en-US" sz="2400" b="1" dirty="0">
              <a:solidFill>
                <a:srgbClr val="149BC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221;p12"/>
          <p:cNvSpPr txBox="1"/>
          <p:nvPr/>
        </p:nvSpPr>
        <p:spPr>
          <a:xfrm>
            <a:off x="2351405" y="1440815"/>
            <a:ext cx="7605395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PROVINSI PAPUA TENGAH</a:t>
            </a: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object 2"/>
          <p:cNvSpPr/>
          <p:nvPr/>
        </p:nvSpPr>
        <p:spPr>
          <a:xfrm>
            <a:off x="0" y="0"/>
            <a:ext cx="12191400" cy="68572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676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object 3"/>
          <p:cNvSpPr/>
          <p:nvPr/>
        </p:nvSpPr>
        <p:spPr>
          <a:xfrm>
            <a:off x="453330" y="0"/>
            <a:ext cx="9664560" cy="6857280"/>
          </a:xfrm>
          <a:prstGeom prst="rect">
            <a:avLst/>
          </a:prstGeom>
          <a:blipFill rotWithShape="0">
            <a:blip r:embed="rId1"/>
            <a:srcRect/>
            <a:stretch>
              <a:fillRect/>
            </a:stretch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object 4"/>
          <p:cNvSpPr/>
          <p:nvPr/>
        </p:nvSpPr>
        <p:spPr>
          <a:xfrm>
            <a:off x="5274720" y="1774080"/>
            <a:ext cx="6916680" cy="5083200"/>
          </a:xfrm>
          <a:prstGeom prst="rect">
            <a:avLst/>
          </a:prstGeom>
          <a:blipFill rotWithShape="0">
            <a:blip r:embed="rId2"/>
            <a:srcRect/>
            <a:stretch>
              <a:fillRect/>
            </a:stretch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object 5"/>
          <p:cNvSpPr/>
          <p:nvPr/>
        </p:nvSpPr>
        <p:spPr>
          <a:xfrm>
            <a:off x="10118090" y="163195"/>
            <a:ext cx="1828800" cy="805815"/>
          </a:xfrm>
          <a:prstGeom prst="rect">
            <a:avLst/>
          </a:prstGeom>
          <a:blipFill rotWithShape="0">
            <a:blip r:embed="rId3"/>
            <a:srcRect/>
            <a:stretch>
              <a:fillRect/>
            </a:stretch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Google Shape;221;p12"/>
          <p:cNvSpPr txBox="1"/>
          <p:nvPr/>
        </p:nvSpPr>
        <p:spPr>
          <a:xfrm>
            <a:off x="403225" y="2948940"/>
            <a:ext cx="5471160" cy="148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l">
              <a:buSzPts val="2000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PERAN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2700" lvl="0" algn="l">
              <a:buSzPts val="2000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PEMERINTAH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2700" lvl="0" algn="l">
              <a:buSzPts val="2000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PROVINSI &amp; KABUPATEN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SzPts val="4400"/>
            </a:pPr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lnSpc>
                <a:spcPct val="90000"/>
              </a:lnSpc>
              <a:buSzPts val="2800"/>
              <a:buNone/>
            </a:p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5080"/>
            <a:ext cx="12192000" cy="68529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421641" y="4142106"/>
            <a:ext cx="3441700" cy="20955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RPJPN &amp; RPJPD</a:t>
            </a:r>
            <a:endParaRPr sz="28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r>
              <a:rPr lang="en-US" sz="2665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2025 - 2045</a:t>
            </a:r>
            <a:endParaRPr sz="2665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8345806" y="4142106"/>
            <a:ext cx="3441700" cy="20955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PERMENDAGRI</a:t>
            </a:r>
            <a:endParaRPr sz="28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NOMOR 15 TAHUN 2024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TENTANG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PEDOMAN PENYUSUNAN ANGGARAN PENDAPATAN DAN BELANJA DAERAH</a:t>
            </a:r>
            <a:endParaRPr lang="en-US"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TAHUN ANGGARAN 2025</a:t>
            </a:r>
            <a:endParaRPr lang="en-US"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316670" y="265431"/>
            <a:ext cx="693193" cy="840104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8322945" y="90170"/>
            <a:ext cx="3706495" cy="6489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Google Shape;221;p12"/>
          <p:cNvSpPr txBox="1"/>
          <p:nvPr/>
        </p:nvSpPr>
        <p:spPr>
          <a:xfrm>
            <a:off x="8089900" y="494665"/>
            <a:ext cx="41021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p>
            <a:pPr marL="12700" lvl="0" algn="ctr">
              <a:buSzPts val="2000"/>
            </a:pPr>
            <a:r>
              <a:rPr lang="en-US" sz="2400" b="1" dirty="0">
                <a:solidFill>
                  <a:srgbClr val="149BC0"/>
                </a:solidFill>
                <a:latin typeface="Times New Roman Bold" panose="02020603050405020304" charset="0"/>
                <a:ea typeface="Calibri" panose="020F0502020204030204"/>
                <a:cs typeface="Times New Roman Bold" panose="02020603050405020304" charset="0"/>
                <a:sym typeface="Calibri" panose="020F0502020204030204"/>
              </a:rPr>
              <a:t>RUJUKAN REGULASI</a:t>
            </a:r>
            <a:endParaRPr lang="en-US" sz="2400" b="1" dirty="0">
              <a:solidFill>
                <a:srgbClr val="149BC0"/>
              </a:solidFill>
              <a:latin typeface="Times New Roman Bold" panose="02020603050405020304" charset="0"/>
              <a:ea typeface="Calibri" panose="020F0502020204030204"/>
              <a:cs typeface="Times New Roman Bold" panose="02020603050405020304" charset="0"/>
              <a:sym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5061</Words>
  <Application>WPS Presentation</Application>
  <PresentationFormat>Widescreen</PresentationFormat>
  <Paragraphs>431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SimSun</vt:lpstr>
      <vt:lpstr>Wingdings</vt:lpstr>
      <vt:lpstr>Arial</vt:lpstr>
      <vt:lpstr>Montserrat Medium</vt:lpstr>
      <vt:lpstr>Calibri</vt:lpstr>
      <vt:lpstr>Proxima Nova</vt:lpstr>
      <vt:lpstr>Raleway</vt:lpstr>
      <vt:lpstr>Red Hat Display</vt:lpstr>
      <vt:lpstr>Century Gothic</vt:lpstr>
      <vt:lpstr>Tsukushi B Round Gothic Regular</vt:lpstr>
      <vt:lpstr>Yu Gothic UI Semilight</vt:lpstr>
      <vt:lpstr>Times New Roman Regular</vt:lpstr>
      <vt:lpstr>Tsukushi B Round Gothic Bold</vt:lpstr>
      <vt:lpstr>Times New Roman Bold</vt:lpstr>
      <vt:lpstr>Tsukushi B Round Gothic</vt:lpstr>
      <vt:lpstr>Times New Roman</vt:lpstr>
      <vt:lpstr>Arial MT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zahari</dc:creator>
  <cp:lastModifiedBy>WPS_1683694890</cp:lastModifiedBy>
  <cp:revision>128</cp:revision>
  <dcterms:created xsi:type="dcterms:W3CDTF">2025-08-14T16:01:00Z</dcterms:created>
  <dcterms:modified xsi:type="dcterms:W3CDTF">2025-08-14T22:28:13Z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6DB3A9803698322D55089E68ECB6650E_43</vt:lpwstr>
  </property>
  <property fmtid="{D5CDD505-2E9C-101B-9397-08002B2CF9AE}" pid="3" name="KSOProductBuildVer">
    <vt:lpwstr>1033-12.2.0.21931</vt:lpwstr>
  </property>
</Properties>
</file>